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4">
  <p:sldMasterIdLst>
    <p:sldMasterId id="2147483837" r:id="rId1"/>
  </p:sldMasterIdLst>
  <p:notesMasterIdLst>
    <p:notesMasterId r:id="rId85"/>
  </p:notesMasterIdLst>
  <p:handoutMasterIdLst>
    <p:handoutMasterId r:id="rId86"/>
  </p:handoutMasterIdLst>
  <p:sldIdLst>
    <p:sldId id="526" r:id="rId2"/>
    <p:sldId id="530" r:id="rId3"/>
    <p:sldId id="539" r:id="rId4"/>
    <p:sldId id="535" r:id="rId5"/>
    <p:sldId id="536" r:id="rId6"/>
    <p:sldId id="448" r:id="rId7"/>
    <p:sldId id="431" r:id="rId8"/>
    <p:sldId id="537" r:id="rId9"/>
    <p:sldId id="540" r:id="rId10"/>
    <p:sldId id="436" r:id="rId11"/>
    <p:sldId id="517" r:id="rId12"/>
    <p:sldId id="518" r:id="rId13"/>
    <p:sldId id="444" r:id="rId14"/>
    <p:sldId id="445" r:id="rId15"/>
    <p:sldId id="446" r:id="rId16"/>
    <p:sldId id="447" r:id="rId17"/>
    <p:sldId id="577" r:id="rId18"/>
    <p:sldId id="488" r:id="rId19"/>
    <p:sldId id="489" r:id="rId20"/>
    <p:sldId id="541" r:id="rId21"/>
    <p:sldId id="490" r:id="rId22"/>
    <p:sldId id="491" r:id="rId23"/>
    <p:sldId id="547" r:id="rId24"/>
    <p:sldId id="492" r:id="rId25"/>
    <p:sldId id="493" r:id="rId26"/>
    <p:sldId id="494" r:id="rId27"/>
    <p:sldId id="542" r:id="rId28"/>
    <p:sldId id="543" r:id="rId29"/>
    <p:sldId id="544" r:id="rId30"/>
    <p:sldId id="545" r:id="rId31"/>
    <p:sldId id="546" r:id="rId32"/>
    <p:sldId id="578" r:id="rId33"/>
    <p:sldId id="430" r:id="rId34"/>
    <p:sldId id="454" r:id="rId35"/>
    <p:sldId id="457" r:id="rId36"/>
    <p:sldId id="458" r:id="rId37"/>
    <p:sldId id="459" r:id="rId38"/>
    <p:sldId id="464" r:id="rId39"/>
    <p:sldId id="465" r:id="rId40"/>
    <p:sldId id="466" r:id="rId41"/>
    <p:sldId id="469" r:id="rId42"/>
    <p:sldId id="548" r:id="rId43"/>
    <p:sldId id="549" r:id="rId44"/>
    <p:sldId id="579" r:id="rId45"/>
    <p:sldId id="501" r:id="rId46"/>
    <p:sldId id="550" r:id="rId47"/>
    <p:sldId id="524" r:id="rId48"/>
    <p:sldId id="555" r:id="rId49"/>
    <p:sldId id="502" r:id="rId50"/>
    <p:sldId id="551" r:id="rId51"/>
    <p:sldId id="553" r:id="rId52"/>
    <p:sldId id="584" r:id="rId53"/>
    <p:sldId id="583" r:id="rId54"/>
    <p:sldId id="554" r:id="rId55"/>
    <p:sldId id="557" r:id="rId56"/>
    <p:sldId id="558" r:id="rId57"/>
    <p:sldId id="559" r:id="rId58"/>
    <p:sldId id="560" r:id="rId59"/>
    <p:sldId id="556" r:id="rId60"/>
    <p:sldId id="580" r:id="rId61"/>
    <p:sldId id="504" r:id="rId62"/>
    <p:sldId id="522" r:id="rId63"/>
    <p:sldId id="506" r:id="rId64"/>
    <p:sldId id="505" r:id="rId65"/>
    <p:sldId id="561" r:id="rId66"/>
    <p:sldId id="562" r:id="rId67"/>
    <p:sldId id="563" r:id="rId68"/>
    <p:sldId id="565" r:id="rId69"/>
    <p:sldId id="564" r:id="rId70"/>
    <p:sldId id="581" r:id="rId71"/>
    <p:sldId id="507" r:id="rId72"/>
    <p:sldId id="509" r:id="rId73"/>
    <p:sldId id="566" r:id="rId74"/>
    <p:sldId id="567" r:id="rId75"/>
    <p:sldId id="569" r:id="rId76"/>
    <p:sldId id="568" r:id="rId77"/>
    <p:sldId id="572" r:id="rId78"/>
    <p:sldId id="573" r:id="rId79"/>
    <p:sldId id="574" r:id="rId80"/>
    <p:sldId id="576" r:id="rId81"/>
    <p:sldId id="575" r:id="rId82"/>
    <p:sldId id="582" r:id="rId83"/>
    <p:sldId id="397" r:id="rId84"/>
  </p:sldIdLst>
  <p:sldSz cx="12192000" cy="6858000"/>
  <p:notesSz cx="10007600" cy="68707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4235" userDrawn="1">
          <p15:clr>
            <a:srgbClr val="A4A3A4"/>
          </p15:clr>
        </p15:guide>
        <p15:guide id="2" pos="5955" userDrawn="1">
          <p15:clr>
            <a:srgbClr val="A4A3A4"/>
          </p15:clr>
        </p15:guide>
        <p15:guide id="3" pos="508" userDrawn="1">
          <p15:clr>
            <a:srgbClr val="A4A3A4"/>
          </p15:clr>
        </p15:guide>
        <p15:guide id="4" pos="1186" userDrawn="1">
          <p15:clr>
            <a:srgbClr val="A4A3A4"/>
          </p15:clr>
        </p15:guide>
        <p15:guide id="5" pos="4001" userDrawn="1">
          <p15:clr>
            <a:srgbClr val="A4A3A4"/>
          </p15:clr>
        </p15:guide>
      </p15:sldGuideLst>
    </p:ext>
    <p:ext uri="{2D200454-40CA-4A62-9FC3-DE9A4176ACB9}">
      <p15:notesGuideLst xmlns:p15="http://schemas.microsoft.com/office/powerpoint/2012/main">
        <p15:guide id="1" orient="horz" pos="2164">
          <p15:clr>
            <a:srgbClr val="A4A3A4"/>
          </p15:clr>
        </p15:guide>
        <p15:guide id="2" pos="315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n w" initials="a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DB7"/>
    <a:srgbClr val="82CAF0"/>
    <a:srgbClr val="00AFFF"/>
    <a:srgbClr val="0092D1"/>
    <a:srgbClr val="25A7E0"/>
    <a:srgbClr val="FE9C83"/>
    <a:srgbClr val="F09279"/>
    <a:srgbClr val="996600"/>
    <a:srgbClr val="2D3291"/>
    <a:srgbClr val="1E1E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56" autoAdjust="0"/>
    <p:restoredTop sz="97202" autoAdjust="0"/>
  </p:normalViewPr>
  <p:slideViewPr>
    <p:cSldViewPr snapToGrid="0">
      <p:cViewPr varScale="1">
        <p:scale>
          <a:sx n="90" d="100"/>
          <a:sy n="90" d="100"/>
        </p:scale>
        <p:origin x="96" y="114"/>
      </p:cViewPr>
      <p:guideLst>
        <p:guide orient="horz" pos="4235"/>
        <p:guide pos="5955"/>
        <p:guide pos="508"/>
        <p:guide pos="1186"/>
        <p:guide pos="4001"/>
      </p:guideLst>
    </p:cSldViewPr>
  </p:slideViewPr>
  <p:outlineViewPr>
    <p:cViewPr>
      <p:scale>
        <a:sx n="33" d="100"/>
        <a:sy n="33" d="100"/>
      </p:scale>
      <p:origin x="0" y="-1567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43" d="100"/>
          <a:sy n="43" d="100"/>
        </p:scale>
        <p:origin x="-2820" y="-108"/>
      </p:cViewPr>
      <p:guideLst>
        <p:guide orient="horz" pos="2164"/>
        <p:guide pos="315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026"/>
          <p:cNvSpPr>
            <a:spLocks noGrp="1" noChangeArrowheads="1"/>
          </p:cNvSpPr>
          <p:nvPr>
            <p:ph type="hdr" sz="quarter"/>
          </p:nvPr>
        </p:nvSpPr>
        <p:spPr bwMode="auto">
          <a:xfrm>
            <a:off x="1" y="0"/>
            <a:ext cx="4336626" cy="343535"/>
          </a:xfrm>
          <a:prstGeom prst="rect">
            <a:avLst/>
          </a:prstGeom>
          <a:noFill/>
          <a:ln w="9525">
            <a:noFill/>
            <a:miter lim="800000"/>
            <a:headEnd/>
            <a:tailEnd/>
          </a:ln>
        </p:spPr>
        <p:txBody>
          <a:bodyPr vert="horz" wrap="square" lIns="96442" tIns="48221" rIns="96442" bIns="48221" numCol="1" anchor="t" anchorCtr="0" compatLnSpc="1">
            <a:prstTxWarp prst="textNoShape">
              <a:avLst/>
            </a:prstTxWarp>
          </a:bodyPr>
          <a:lstStyle>
            <a:lvl1pPr eaLnBrk="0" hangingPunct="0">
              <a:defRPr sz="1300">
                <a:ea typeface="ＭＳ Ｐゴシック" charset="-128"/>
                <a:cs typeface="+mn-cs"/>
              </a:defRPr>
            </a:lvl1pPr>
          </a:lstStyle>
          <a:p>
            <a:pPr>
              <a:defRPr/>
            </a:pPr>
            <a:endParaRPr lang="zh-CN" altLang="zh-CN"/>
          </a:p>
        </p:txBody>
      </p:sp>
      <p:sp>
        <p:nvSpPr>
          <p:cNvPr id="6147" name="Rectangle 1027"/>
          <p:cNvSpPr>
            <a:spLocks noGrp="1" noChangeArrowheads="1"/>
          </p:cNvSpPr>
          <p:nvPr>
            <p:ph type="dt" sz="quarter" idx="1"/>
          </p:nvPr>
        </p:nvSpPr>
        <p:spPr bwMode="auto">
          <a:xfrm>
            <a:off x="5670975" y="0"/>
            <a:ext cx="4336626" cy="343535"/>
          </a:xfrm>
          <a:prstGeom prst="rect">
            <a:avLst/>
          </a:prstGeom>
          <a:noFill/>
          <a:ln w="9525">
            <a:noFill/>
            <a:miter lim="800000"/>
            <a:headEnd/>
            <a:tailEnd/>
          </a:ln>
        </p:spPr>
        <p:txBody>
          <a:bodyPr vert="horz" wrap="square" lIns="96442" tIns="48221" rIns="96442" bIns="48221" numCol="1" anchor="t" anchorCtr="0" compatLnSpc="1">
            <a:prstTxWarp prst="textNoShape">
              <a:avLst/>
            </a:prstTxWarp>
          </a:bodyPr>
          <a:lstStyle>
            <a:lvl1pPr algn="r" eaLnBrk="0" hangingPunct="0">
              <a:defRPr sz="1300">
                <a:ea typeface="ＭＳ Ｐゴシック" charset="-128"/>
                <a:cs typeface="+mn-cs"/>
              </a:defRPr>
            </a:lvl1pPr>
          </a:lstStyle>
          <a:p>
            <a:pPr>
              <a:defRPr/>
            </a:pPr>
            <a:fld id="{A68960BB-85D2-174E-9006-270BC3509234}" type="datetime1">
              <a:rPr lang="en-US" altLang="zh-CN" smtClean="0"/>
              <a:pPr>
                <a:defRPr/>
              </a:pPr>
              <a:t>3/10/2017</a:t>
            </a:fld>
            <a:endParaRPr lang="en-US" altLang="zh-CN"/>
          </a:p>
        </p:txBody>
      </p:sp>
      <p:sp>
        <p:nvSpPr>
          <p:cNvPr id="6148" name="Rectangle 1028"/>
          <p:cNvSpPr>
            <a:spLocks noGrp="1" noChangeArrowheads="1"/>
          </p:cNvSpPr>
          <p:nvPr>
            <p:ph type="ftr" sz="quarter" idx="2"/>
          </p:nvPr>
        </p:nvSpPr>
        <p:spPr bwMode="auto">
          <a:xfrm>
            <a:off x="1" y="6527165"/>
            <a:ext cx="4336626" cy="343535"/>
          </a:xfrm>
          <a:prstGeom prst="rect">
            <a:avLst/>
          </a:prstGeom>
          <a:noFill/>
          <a:ln w="9525">
            <a:noFill/>
            <a:miter lim="800000"/>
            <a:headEnd/>
            <a:tailEnd/>
          </a:ln>
        </p:spPr>
        <p:txBody>
          <a:bodyPr vert="horz" wrap="square" lIns="96442" tIns="48221" rIns="96442" bIns="48221" numCol="1" anchor="b" anchorCtr="0" compatLnSpc="1">
            <a:prstTxWarp prst="textNoShape">
              <a:avLst/>
            </a:prstTxWarp>
          </a:bodyPr>
          <a:lstStyle>
            <a:lvl1pPr eaLnBrk="0" hangingPunct="0">
              <a:defRPr sz="1300">
                <a:ea typeface="ＭＳ Ｐゴシック" charset="-128"/>
                <a:cs typeface="+mn-cs"/>
              </a:defRPr>
            </a:lvl1pPr>
          </a:lstStyle>
          <a:p>
            <a:pPr>
              <a:defRPr/>
            </a:pPr>
            <a:endParaRPr lang="zh-CN" altLang="zh-CN"/>
          </a:p>
        </p:txBody>
      </p:sp>
      <p:sp>
        <p:nvSpPr>
          <p:cNvPr id="6149" name="Rectangle 1029"/>
          <p:cNvSpPr>
            <a:spLocks noGrp="1" noChangeArrowheads="1"/>
          </p:cNvSpPr>
          <p:nvPr>
            <p:ph type="sldNum" sz="quarter" idx="3"/>
          </p:nvPr>
        </p:nvSpPr>
        <p:spPr bwMode="auto">
          <a:xfrm>
            <a:off x="5670975" y="6527165"/>
            <a:ext cx="4336626" cy="343535"/>
          </a:xfrm>
          <a:prstGeom prst="rect">
            <a:avLst/>
          </a:prstGeom>
          <a:noFill/>
          <a:ln w="9525">
            <a:noFill/>
            <a:miter lim="800000"/>
            <a:headEnd/>
            <a:tailEnd/>
          </a:ln>
        </p:spPr>
        <p:txBody>
          <a:bodyPr vert="horz" wrap="square" lIns="96442" tIns="48221" rIns="96442" bIns="48221" numCol="1" anchor="b" anchorCtr="0" compatLnSpc="1">
            <a:prstTxWarp prst="textNoShape">
              <a:avLst/>
            </a:prstTxWarp>
          </a:bodyPr>
          <a:lstStyle>
            <a:lvl1pPr algn="r" eaLnBrk="0" hangingPunct="0">
              <a:defRPr sz="1300">
                <a:ea typeface="ＭＳ Ｐゴシック" charset="-128"/>
                <a:cs typeface="+mn-cs"/>
              </a:defRPr>
            </a:lvl1pPr>
          </a:lstStyle>
          <a:p>
            <a:pPr>
              <a:defRPr/>
            </a:pPr>
            <a:fld id="{CE4CA4F6-556B-7242-8BE3-9F4ABA8DAB66}" type="slidenum">
              <a:rPr lang="en-US" altLang="zh-CN"/>
              <a:pPr>
                <a:defRPr/>
              </a:pPr>
              <a:t>‹#›</a:t>
            </a:fld>
            <a:endParaRPr lang="en-US" altLang="zh-CN"/>
          </a:p>
        </p:txBody>
      </p:sp>
    </p:spTree>
    <p:extLst>
      <p:ext uri="{BB962C8B-B14F-4D97-AF65-F5344CB8AC3E}">
        <p14:creationId xmlns:p14="http://schemas.microsoft.com/office/powerpoint/2010/main" val="39799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hdr" sz="quarter"/>
          </p:nvPr>
        </p:nvSpPr>
        <p:spPr bwMode="auto">
          <a:xfrm>
            <a:off x="1" y="0"/>
            <a:ext cx="4336626" cy="343535"/>
          </a:xfrm>
          <a:prstGeom prst="rect">
            <a:avLst/>
          </a:prstGeom>
          <a:noFill/>
          <a:ln w="9525">
            <a:noFill/>
            <a:miter lim="800000"/>
            <a:headEnd/>
            <a:tailEnd/>
          </a:ln>
        </p:spPr>
        <p:txBody>
          <a:bodyPr vert="horz" wrap="square" lIns="96442" tIns="48221" rIns="96442" bIns="48221" numCol="1" anchor="t" anchorCtr="0" compatLnSpc="1">
            <a:prstTxWarp prst="textNoShape">
              <a:avLst/>
            </a:prstTxWarp>
          </a:bodyPr>
          <a:lstStyle>
            <a:lvl1pPr eaLnBrk="0" hangingPunct="0">
              <a:defRPr sz="1300">
                <a:ea typeface="ＭＳ Ｐゴシック" charset="-128"/>
                <a:cs typeface="+mn-cs"/>
              </a:defRPr>
            </a:lvl1pPr>
          </a:lstStyle>
          <a:p>
            <a:pPr>
              <a:defRPr/>
            </a:pPr>
            <a:endParaRPr lang="zh-CN" altLang="zh-CN"/>
          </a:p>
        </p:txBody>
      </p:sp>
      <p:sp>
        <p:nvSpPr>
          <p:cNvPr id="5123" name="Rectangle 1027"/>
          <p:cNvSpPr>
            <a:spLocks noGrp="1" noChangeArrowheads="1"/>
          </p:cNvSpPr>
          <p:nvPr>
            <p:ph type="dt" idx="1"/>
          </p:nvPr>
        </p:nvSpPr>
        <p:spPr bwMode="auto">
          <a:xfrm>
            <a:off x="5670975" y="0"/>
            <a:ext cx="4336626" cy="343535"/>
          </a:xfrm>
          <a:prstGeom prst="rect">
            <a:avLst/>
          </a:prstGeom>
          <a:noFill/>
          <a:ln w="9525">
            <a:noFill/>
            <a:miter lim="800000"/>
            <a:headEnd/>
            <a:tailEnd/>
          </a:ln>
        </p:spPr>
        <p:txBody>
          <a:bodyPr vert="horz" wrap="square" lIns="96442" tIns="48221" rIns="96442" bIns="48221" numCol="1" anchor="t" anchorCtr="0" compatLnSpc="1">
            <a:prstTxWarp prst="textNoShape">
              <a:avLst/>
            </a:prstTxWarp>
          </a:bodyPr>
          <a:lstStyle>
            <a:lvl1pPr algn="r" eaLnBrk="0" hangingPunct="0">
              <a:defRPr sz="1300">
                <a:ea typeface="ＭＳ Ｐゴシック" charset="-128"/>
                <a:cs typeface="+mn-cs"/>
              </a:defRPr>
            </a:lvl1pPr>
          </a:lstStyle>
          <a:p>
            <a:pPr>
              <a:defRPr/>
            </a:pPr>
            <a:fld id="{D30985F1-6194-2546-BC2B-17498869C80D}" type="datetime1">
              <a:rPr lang="en-US" altLang="zh-CN" smtClean="0"/>
              <a:pPr>
                <a:defRPr/>
              </a:pPr>
              <a:t>3/10/2017</a:t>
            </a:fld>
            <a:endParaRPr lang="en-US" altLang="zh-CN"/>
          </a:p>
        </p:txBody>
      </p:sp>
      <p:sp>
        <p:nvSpPr>
          <p:cNvPr id="13316" name="Rectangle 1028"/>
          <p:cNvSpPr>
            <a:spLocks noGrp="1" noRot="1" noChangeAspect="1" noChangeArrowheads="1" noTextEdit="1"/>
          </p:cNvSpPr>
          <p:nvPr>
            <p:ph type="sldImg" idx="2"/>
          </p:nvPr>
        </p:nvSpPr>
        <p:spPr bwMode="auto">
          <a:xfrm>
            <a:off x="2714625" y="515938"/>
            <a:ext cx="4578350" cy="2576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 val="1"/>
            </a:ext>
          </a:extLst>
        </p:spPr>
      </p:sp>
      <p:sp>
        <p:nvSpPr>
          <p:cNvPr id="5125" name="Rectangle 1029"/>
          <p:cNvSpPr>
            <a:spLocks noGrp="1" noChangeArrowheads="1"/>
          </p:cNvSpPr>
          <p:nvPr>
            <p:ph type="body" sz="quarter" idx="3"/>
          </p:nvPr>
        </p:nvSpPr>
        <p:spPr bwMode="auto">
          <a:xfrm>
            <a:off x="1334348" y="3263582"/>
            <a:ext cx="7338906" cy="3091815"/>
          </a:xfrm>
          <a:prstGeom prst="rect">
            <a:avLst/>
          </a:prstGeom>
          <a:noFill/>
          <a:ln w="9525">
            <a:noFill/>
            <a:miter lim="800000"/>
            <a:headEnd/>
            <a:tailEnd/>
          </a:ln>
        </p:spPr>
        <p:txBody>
          <a:bodyPr vert="horz" wrap="square" lIns="96442" tIns="48221" rIns="96442" bIns="482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1030"/>
          <p:cNvSpPr>
            <a:spLocks noGrp="1" noChangeArrowheads="1"/>
          </p:cNvSpPr>
          <p:nvPr>
            <p:ph type="ftr" sz="quarter" idx="4"/>
          </p:nvPr>
        </p:nvSpPr>
        <p:spPr bwMode="auto">
          <a:xfrm>
            <a:off x="1" y="6527165"/>
            <a:ext cx="4336626" cy="343535"/>
          </a:xfrm>
          <a:prstGeom prst="rect">
            <a:avLst/>
          </a:prstGeom>
          <a:noFill/>
          <a:ln w="9525">
            <a:noFill/>
            <a:miter lim="800000"/>
            <a:headEnd/>
            <a:tailEnd/>
          </a:ln>
        </p:spPr>
        <p:txBody>
          <a:bodyPr vert="horz" wrap="square" lIns="96442" tIns="48221" rIns="96442" bIns="48221" numCol="1" anchor="b" anchorCtr="0" compatLnSpc="1">
            <a:prstTxWarp prst="textNoShape">
              <a:avLst/>
            </a:prstTxWarp>
          </a:bodyPr>
          <a:lstStyle>
            <a:lvl1pPr eaLnBrk="0" hangingPunct="0">
              <a:defRPr sz="1300">
                <a:ea typeface="ＭＳ Ｐゴシック" charset="-128"/>
                <a:cs typeface="+mn-cs"/>
              </a:defRPr>
            </a:lvl1pPr>
          </a:lstStyle>
          <a:p>
            <a:pPr>
              <a:defRPr/>
            </a:pPr>
            <a:endParaRPr lang="zh-CN" altLang="zh-CN"/>
          </a:p>
        </p:txBody>
      </p:sp>
      <p:sp>
        <p:nvSpPr>
          <p:cNvPr id="5127" name="Rectangle 1031"/>
          <p:cNvSpPr>
            <a:spLocks noGrp="1" noChangeArrowheads="1"/>
          </p:cNvSpPr>
          <p:nvPr>
            <p:ph type="sldNum" sz="quarter" idx="5"/>
          </p:nvPr>
        </p:nvSpPr>
        <p:spPr bwMode="auto">
          <a:xfrm>
            <a:off x="5670975" y="6527165"/>
            <a:ext cx="4336626" cy="343535"/>
          </a:xfrm>
          <a:prstGeom prst="rect">
            <a:avLst/>
          </a:prstGeom>
          <a:noFill/>
          <a:ln w="9525">
            <a:noFill/>
            <a:miter lim="800000"/>
            <a:headEnd/>
            <a:tailEnd/>
          </a:ln>
        </p:spPr>
        <p:txBody>
          <a:bodyPr vert="horz" wrap="square" lIns="96442" tIns="48221" rIns="96442" bIns="48221" numCol="1" anchor="b" anchorCtr="0" compatLnSpc="1">
            <a:prstTxWarp prst="textNoShape">
              <a:avLst/>
            </a:prstTxWarp>
          </a:bodyPr>
          <a:lstStyle>
            <a:lvl1pPr algn="r" eaLnBrk="0" hangingPunct="0">
              <a:defRPr sz="1300">
                <a:ea typeface="ＭＳ Ｐゴシック" charset="-128"/>
                <a:cs typeface="+mn-cs"/>
              </a:defRPr>
            </a:lvl1pPr>
          </a:lstStyle>
          <a:p>
            <a:pPr>
              <a:defRPr/>
            </a:pPr>
            <a:fld id="{494CCD7F-0C97-9D43-ADD7-444F994B5429}" type="slidenum">
              <a:rPr lang="en-US" altLang="zh-CN"/>
              <a:pPr>
                <a:defRPr/>
              </a:pPr>
              <a:t>‹#›</a:t>
            </a:fld>
            <a:endParaRPr lang="en-US" altLang="zh-CN"/>
          </a:p>
        </p:txBody>
      </p:sp>
    </p:spTree>
    <p:extLst>
      <p:ext uri="{BB962C8B-B14F-4D97-AF65-F5344CB8AC3E}">
        <p14:creationId xmlns:p14="http://schemas.microsoft.com/office/powerpoint/2010/main" val="1406483427"/>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4</a:t>
            </a:fld>
            <a:endParaRPr lang="en-US" altLang="zh-CN"/>
          </a:p>
        </p:txBody>
      </p:sp>
    </p:spTree>
    <p:extLst>
      <p:ext uri="{BB962C8B-B14F-4D97-AF65-F5344CB8AC3E}">
        <p14:creationId xmlns:p14="http://schemas.microsoft.com/office/powerpoint/2010/main" val="3585770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5</a:t>
            </a:fld>
            <a:endParaRPr lang="en-US" altLang="zh-CN"/>
          </a:p>
        </p:txBody>
      </p:sp>
    </p:spTree>
    <p:extLst>
      <p:ext uri="{BB962C8B-B14F-4D97-AF65-F5344CB8AC3E}">
        <p14:creationId xmlns:p14="http://schemas.microsoft.com/office/powerpoint/2010/main" val="3485015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7</a:t>
            </a:fld>
            <a:endParaRPr lang="en-US" altLang="zh-CN"/>
          </a:p>
        </p:txBody>
      </p:sp>
    </p:spTree>
    <p:extLst>
      <p:ext uri="{BB962C8B-B14F-4D97-AF65-F5344CB8AC3E}">
        <p14:creationId xmlns:p14="http://schemas.microsoft.com/office/powerpoint/2010/main" val="111380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8</a:t>
            </a:fld>
            <a:endParaRPr lang="en-US" altLang="zh-CN"/>
          </a:p>
        </p:txBody>
      </p:sp>
    </p:spTree>
    <p:extLst>
      <p:ext uri="{BB962C8B-B14F-4D97-AF65-F5344CB8AC3E}">
        <p14:creationId xmlns:p14="http://schemas.microsoft.com/office/powerpoint/2010/main" val="11138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47</a:t>
            </a:fld>
            <a:endParaRPr lang="en-US" altLang="zh-CN"/>
          </a:p>
        </p:txBody>
      </p:sp>
    </p:spTree>
    <p:extLst>
      <p:ext uri="{BB962C8B-B14F-4D97-AF65-F5344CB8AC3E}">
        <p14:creationId xmlns:p14="http://schemas.microsoft.com/office/powerpoint/2010/main" val="18880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48</a:t>
            </a:fld>
            <a:endParaRPr lang="en-US" altLang="zh-CN"/>
          </a:p>
        </p:txBody>
      </p:sp>
    </p:spTree>
    <p:extLst>
      <p:ext uri="{BB962C8B-B14F-4D97-AF65-F5344CB8AC3E}">
        <p14:creationId xmlns:p14="http://schemas.microsoft.com/office/powerpoint/2010/main" val="18880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D30985F1-6194-2546-BC2B-17498869C80D}" type="datetime1">
              <a:rPr lang="en-US" altLang="zh-CN" smtClean="0"/>
              <a:pPr>
                <a:defRPr/>
              </a:pPr>
              <a:t>3/10/2017</a:t>
            </a:fld>
            <a:endParaRPr lang="en-US" altLang="zh-CN"/>
          </a:p>
        </p:txBody>
      </p:sp>
      <p:sp>
        <p:nvSpPr>
          <p:cNvPr id="5" name="灯片编号占位符 4"/>
          <p:cNvSpPr>
            <a:spLocks noGrp="1"/>
          </p:cNvSpPr>
          <p:nvPr>
            <p:ph type="sldNum" sz="quarter" idx="11"/>
          </p:nvPr>
        </p:nvSpPr>
        <p:spPr/>
        <p:txBody>
          <a:bodyPr/>
          <a:lstStyle/>
          <a:p>
            <a:pPr>
              <a:defRPr/>
            </a:pPr>
            <a:fld id="{494CCD7F-0C97-9D43-ADD7-444F994B5429}" type="slidenum">
              <a:rPr lang="en-US" altLang="zh-CN" smtClean="0"/>
              <a:pPr>
                <a:defRPr/>
              </a:pPr>
              <a:t>59</a:t>
            </a:fld>
            <a:endParaRPr lang="en-US" altLang="zh-CN"/>
          </a:p>
        </p:txBody>
      </p:sp>
    </p:spTree>
    <p:extLst>
      <p:ext uri="{BB962C8B-B14F-4D97-AF65-F5344CB8AC3E}">
        <p14:creationId xmlns:p14="http://schemas.microsoft.com/office/powerpoint/2010/main" val="18880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3589" indent="-301381" eaLnBrk="0" hangingPunct="0">
              <a:defRPr sz="2500">
                <a:solidFill>
                  <a:schemeClr val="tx1"/>
                </a:solidFill>
                <a:latin typeface="Arial" charset="0"/>
                <a:ea typeface="ＭＳ Ｐゴシック" charset="0"/>
              </a:defRPr>
            </a:lvl2pPr>
            <a:lvl3pPr marL="1205522" indent="-241104" eaLnBrk="0" hangingPunct="0">
              <a:defRPr sz="2500">
                <a:solidFill>
                  <a:schemeClr val="tx1"/>
                </a:solidFill>
                <a:latin typeface="Arial" charset="0"/>
                <a:ea typeface="ＭＳ Ｐゴシック" charset="0"/>
              </a:defRPr>
            </a:lvl3pPr>
            <a:lvl4pPr marL="1687731" indent="-241104" eaLnBrk="0" hangingPunct="0">
              <a:defRPr sz="2500">
                <a:solidFill>
                  <a:schemeClr val="tx1"/>
                </a:solidFill>
                <a:latin typeface="Arial" charset="0"/>
                <a:ea typeface="ＭＳ Ｐゴシック" charset="0"/>
              </a:defRPr>
            </a:lvl4pPr>
            <a:lvl5pPr marL="2169940" indent="-241104" eaLnBrk="0" hangingPunct="0">
              <a:defRPr sz="2500">
                <a:solidFill>
                  <a:schemeClr val="tx1"/>
                </a:solidFill>
                <a:latin typeface="Arial" charset="0"/>
                <a:ea typeface="ＭＳ Ｐゴシック" charset="0"/>
              </a:defRPr>
            </a:lvl5pPr>
            <a:lvl6pPr marL="2652149" indent="-241104" eaLnBrk="0" fontAlgn="base" hangingPunct="0">
              <a:spcBef>
                <a:spcPct val="0"/>
              </a:spcBef>
              <a:spcAft>
                <a:spcPct val="0"/>
              </a:spcAft>
              <a:defRPr sz="2500">
                <a:solidFill>
                  <a:schemeClr val="tx1"/>
                </a:solidFill>
                <a:latin typeface="Arial" charset="0"/>
                <a:ea typeface="ＭＳ Ｐゴシック" charset="0"/>
              </a:defRPr>
            </a:lvl6pPr>
            <a:lvl7pPr marL="3134357" indent="-241104" eaLnBrk="0" fontAlgn="base" hangingPunct="0">
              <a:spcBef>
                <a:spcPct val="0"/>
              </a:spcBef>
              <a:spcAft>
                <a:spcPct val="0"/>
              </a:spcAft>
              <a:defRPr sz="2500">
                <a:solidFill>
                  <a:schemeClr val="tx1"/>
                </a:solidFill>
                <a:latin typeface="Arial" charset="0"/>
                <a:ea typeface="ＭＳ Ｐゴシック" charset="0"/>
              </a:defRPr>
            </a:lvl7pPr>
            <a:lvl8pPr marL="3616566" indent="-241104" eaLnBrk="0" fontAlgn="base" hangingPunct="0">
              <a:spcBef>
                <a:spcPct val="0"/>
              </a:spcBef>
              <a:spcAft>
                <a:spcPct val="0"/>
              </a:spcAft>
              <a:defRPr sz="2500">
                <a:solidFill>
                  <a:schemeClr val="tx1"/>
                </a:solidFill>
                <a:latin typeface="Arial" charset="0"/>
                <a:ea typeface="ＭＳ Ｐゴシック" charset="0"/>
              </a:defRPr>
            </a:lvl8pPr>
            <a:lvl9pPr marL="4098775" indent="-241104" eaLnBrk="0" fontAlgn="base" hangingPunct="0">
              <a:spcBef>
                <a:spcPct val="0"/>
              </a:spcBef>
              <a:spcAft>
                <a:spcPct val="0"/>
              </a:spcAft>
              <a:defRPr sz="2500">
                <a:solidFill>
                  <a:schemeClr val="tx1"/>
                </a:solidFill>
                <a:latin typeface="Arial" charset="0"/>
                <a:ea typeface="ＭＳ Ｐゴシック" charset="0"/>
              </a:defRPr>
            </a:lvl9pPr>
          </a:lstStyle>
          <a:p>
            <a:fld id="{ED8D654A-3275-6F43-928B-6FF3641A62A2}" type="slidenum">
              <a:rPr lang="en-US" altLang="zh-CN" sz="1300"/>
              <a:pPr/>
              <a:t>83</a:t>
            </a:fld>
            <a:endParaRPr lang="en-US" altLang="zh-CN" sz="1300" dirty="0"/>
          </a:p>
        </p:txBody>
      </p:sp>
      <p:sp>
        <p:nvSpPr>
          <p:cNvPr id="14338" name="Rectangle 2"/>
          <p:cNvSpPr>
            <a:spLocks noGrp="1" noRot="1" noChangeAspect="1" noChangeArrowheads="1" noTextEdit="1"/>
          </p:cNvSpPr>
          <p:nvPr>
            <p:ph type="sldImg"/>
          </p:nvPr>
        </p:nvSpPr>
        <p:spPr>
          <a:xfrm>
            <a:off x="2714625" y="515938"/>
            <a:ext cx="4578350" cy="2576512"/>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a:lstStyle/>
          <a:p>
            <a:pPr eaLnBrk="1" hangingPunct="1"/>
            <a:endParaRPr lang="zh-CN">
              <a:ea typeface="ＭＳ Ｐゴシック" charset="0"/>
              <a:cs typeface="ＭＳ Ｐゴシック" charset="0"/>
            </a:endParaRPr>
          </a:p>
        </p:txBody>
      </p:sp>
      <p:sp>
        <p:nvSpPr>
          <p:cNvPr id="14340"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3589" indent="-301381" eaLnBrk="0" hangingPunct="0">
              <a:defRPr sz="2500">
                <a:solidFill>
                  <a:schemeClr val="tx1"/>
                </a:solidFill>
                <a:latin typeface="Arial" charset="0"/>
                <a:ea typeface="ＭＳ Ｐゴシック" charset="0"/>
              </a:defRPr>
            </a:lvl2pPr>
            <a:lvl3pPr marL="1205522" indent="-241104" eaLnBrk="0" hangingPunct="0">
              <a:defRPr sz="2500">
                <a:solidFill>
                  <a:schemeClr val="tx1"/>
                </a:solidFill>
                <a:latin typeface="Arial" charset="0"/>
                <a:ea typeface="ＭＳ Ｐゴシック" charset="0"/>
              </a:defRPr>
            </a:lvl3pPr>
            <a:lvl4pPr marL="1687731" indent="-241104" eaLnBrk="0" hangingPunct="0">
              <a:defRPr sz="2500">
                <a:solidFill>
                  <a:schemeClr val="tx1"/>
                </a:solidFill>
                <a:latin typeface="Arial" charset="0"/>
                <a:ea typeface="ＭＳ Ｐゴシック" charset="0"/>
              </a:defRPr>
            </a:lvl4pPr>
            <a:lvl5pPr marL="2169940" indent="-241104" eaLnBrk="0" hangingPunct="0">
              <a:defRPr sz="2500">
                <a:solidFill>
                  <a:schemeClr val="tx1"/>
                </a:solidFill>
                <a:latin typeface="Arial" charset="0"/>
                <a:ea typeface="ＭＳ Ｐゴシック" charset="0"/>
              </a:defRPr>
            </a:lvl5pPr>
            <a:lvl6pPr marL="2652149" indent="-241104" eaLnBrk="0" fontAlgn="base" hangingPunct="0">
              <a:spcBef>
                <a:spcPct val="0"/>
              </a:spcBef>
              <a:spcAft>
                <a:spcPct val="0"/>
              </a:spcAft>
              <a:defRPr sz="2500">
                <a:solidFill>
                  <a:schemeClr val="tx1"/>
                </a:solidFill>
                <a:latin typeface="Arial" charset="0"/>
                <a:ea typeface="ＭＳ Ｐゴシック" charset="0"/>
              </a:defRPr>
            </a:lvl6pPr>
            <a:lvl7pPr marL="3134357" indent="-241104" eaLnBrk="0" fontAlgn="base" hangingPunct="0">
              <a:spcBef>
                <a:spcPct val="0"/>
              </a:spcBef>
              <a:spcAft>
                <a:spcPct val="0"/>
              </a:spcAft>
              <a:defRPr sz="2500">
                <a:solidFill>
                  <a:schemeClr val="tx1"/>
                </a:solidFill>
                <a:latin typeface="Arial" charset="0"/>
                <a:ea typeface="ＭＳ Ｐゴシック" charset="0"/>
              </a:defRPr>
            </a:lvl7pPr>
            <a:lvl8pPr marL="3616566" indent="-241104" eaLnBrk="0" fontAlgn="base" hangingPunct="0">
              <a:spcBef>
                <a:spcPct val="0"/>
              </a:spcBef>
              <a:spcAft>
                <a:spcPct val="0"/>
              </a:spcAft>
              <a:defRPr sz="2500">
                <a:solidFill>
                  <a:schemeClr val="tx1"/>
                </a:solidFill>
                <a:latin typeface="Arial" charset="0"/>
                <a:ea typeface="ＭＳ Ｐゴシック" charset="0"/>
              </a:defRPr>
            </a:lvl8pPr>
            <a:lvl9pPr marL="4098775" indent="-241104" eaLnBrk="0" fontAlgn="base" hangingPunct="0">
              <a:spcBef>
                <a:spcPct val="0"/>
              </a:spcBef>
              <a:spcAft>
                <a:spcPct val="0"/>
              </a:spcAft>
              <a:defRPr sz="2500">
                <a:solidFill>
                  <a:schemeClr val="tx1"/>
                </a:solidFill>
                <a:latin typeface="Arial" charset="0"/>
                <a:ea typeface="ＭＳ Ｐゴシック" charset="0"/>
              </a:defRPr>
            </a:lvl9pPr>
          </a:lstStyle>
          <a:p>
            <a:fld id="{ED910A25-6F06-DC4C-A655-6A33ACE76204}" type="datetime1">
              <a:rPr lang="en-US" altLang="zh-CN" sz="1300" smtClean="0"/>
              <a:pPr/>
              <a:t>3/10/2017</a:t>
            </a:fld>
            <a:endParaRPr lang="en-US" altLang="zh-CN" sz="1300" dirty="0"/>
          </a:p>
        </p:txBody>
      </p:sp>
    </p:spTree>
    <p:extLst>
      <p:ext uri="{BB962C8B-B14F-4D97-AF65-F5344CB8AC3E}">
        <p14:creationId xmlns:p14="http://schemas.microsoft.com/office/powerpoint/2010/main" val="240870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1218712" fontAlgn="auto">
              <a:spcBef>
                <a:spcPts val="0"/>
              </a:spcBef>
              <a:spcAft>
                <a:spcPts val="0"/>
              </a:spcAft>
            </a:pPr>
            <a:fld id="{C318B422-1A95-49BB-BD07-DBC85A46DD6F}" type="datetimeFigureOut">
              <a:rPr lang="zh-CN" altLang="en-US" smtClean="0">
                <a:solidFill>
                  <a:prstClr val="black">
                    <a:tint val="75000"/>
                  </a:prstClr>
                </a:solidFill>
                <a:latin typeface="Calibri"/>
                <a:ea typeface="宋体"/>
                <a:cs typeface="+mn-cs"/>
              </a:rPr>
              <a:pPr defTabSz="1218712" fontAlgn="auto">
                <a:spcBef>
                  <a:spcPts val="0"/>
                </a:spcBef>
                <a:spcAft>
                  <a:spcPts val="0"/>
                </a:spcAft>
              </a:pPr>
              <a:t>2017-3-10</a:t>
            </a:fld>
            <a:endParaRPr lang="zh-CN" altLang="en-US">
              <a:solidFill>
                <a:prstClr val="black">
                  <a:tint val="75000"/>
                </a:prstClr>
              </a:solidFill>
              <a:latin typeface="Calibri"/>
              <a:ea typeface="宋体"/>
              <a:cs typeface="+mn-cs"/>
            </a:endParaRPr>
          </a:p>
        </p:txBody>
      </p:sp>
      <p:sp>
        <p:nvSpPr>
          <p:cNvPr id="5" name="Footer Placeholder 4"/>
          <p:cNvSpPr>
            <a:spLocks noGrp="1"/>
          </p:cNvSpPr>
          <p:nvPr>
            <p:ph type="ftr" sz="quarter" idx="11"/>
          </p:nvPr>
        </p:nvSpPr>
        <p:spPr/>
        <p:txBody>
          <a:bodyPr/>
          <a:lstStyle/>
          <a:p>
            <a:pPr defTabSz="1218712" fontAlgn="auto">
              <a:spcBef>
                <a:spcPts val="0"/>
              </a:spcBef>
              <a:spcAft>
                <a:spcPts val="0"/>
              </a:spcAft>
            </a:pPr>
            <a:endParaRPr lang="zh-CN" altLang="en-US">
              <a:solidFill>
                <a:prstClr val="black">
                  <a:tint val="75000"/>
                </a:prstClr>
              </a:solidFill>
              <a:latin typeface="Calibri"/>
              <a:ea typeface="宋体"/>
              <a:cs typeface="+mn-cs"/>
            </a:endParaRPr>
          </a:p>
        </p:txBody>
      </p:sp>
      <p:sp>
        <p:nvSpPr>
          <p:cNvPr id="6" name="Slide Number Placeholder 5"/>
          <p:cNvSpPr>
            <a:spLocks noGrp="1"/>
          </p:cNvSpPr>
          <p:nvPr>
            <p:ph type="sldNum" sz="quarter" idx="12"/>
          </p:nvPr>
        </p:nvSpPr>
        <p:spPr/>
        <p:txBody>
          <a:bodyPr/>
          <a:lstStyle/>
          <a:p>
            <a:pPr defTabSz="1218712" fontAlgn="auto">
              <a:spcBef>
                <a:spcPts val="0"/>
              </a:spcBef>
              <a:spcAft>
                <a:spcPts val="0"/>
              </a:spcAft>
            </a:pPr>
            <a:fld id="{B26A39EE-0A6C-47F4-976D-462F07E229E6}" type="slidenum">
              <a:rPr lang="zh-CN" altLang="en-US" smtClean="0">
                <a:solidFill>
                  <a:prstClr val="black">
                    <a:tint val="75000"/>
                  </a:prstClr>
                </a:solidFill>
                <a:latin typeface="Calibri"/>
                <a:ea typeface="宋体"/>
                <a:cs typeface="+mn-cs"/>
              </a:rPr>
              <a:pPr defTabSz="1218712" fontAlgn="auto">
                <a:spcBef>
                  <a:spcPts val="0"/>
                </a:spcBef>
                <a:spcAft>
                  <a:spcPts val="0"/>
                </a:spcAft>
              </a:pPr>
              <a:t>‹#›</a:t>
            </a:fld>
            <a:endParaRPr lang="zh-CN" altLang="en-US">
              <a:solidFill>
                <a:prstClr val="black">
                  <a:tint val="75000"/>
                </a:prstClr>
              </a:solidFill>
              <a:latin typeface="Calibri"/>
              <a:ea typeface="宋体"/>
              <a:cs typeface="+mn-cs"/>
            </a:endParaRPr>
          </a:p>
        </p:txBody>
      </p:sp>
      <p:sp>
        <p:nvSpPr>
          <p:cNvPr id="2" name="Title 1"/>
          <p:cNvSpPr>
            <a:spLocks noGrp="1"/>
          </p:cNvSpPr>
          <p:nvPr>
            <p:ph type="ctrTitle"/>
          </p:nvPr>
        </p:nvSpPr>
        <p:spPr>
          <a:xfrm>
            <a:off x="1090108" y="3132290"/>
            <a:ext cx="9567135" cy="1793167"/>
          </a:xfrm>
          <a:effectLst/>
        </p:spPr>
        <p:txBody>
          <a:bodyPr>
            <a:noAutofit/>
          </a:bodyPr>
          <a:lstStyle>
            <a:lvl1pPr marL="640080" indent="-457200" algn="l">
              <a:defRPr sz="5400"/>
            </a:lvl1pPr>
          </a:lstStyle>
          <a:p>
            <a:r>
              <a:rPr lang="zh-CN" altLang="en-US"/>
              <a:t>单击此处编辑母版标题样式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7"/>
            <a:ext cx="2743200" cy="5238339"/>
          </a:xfrm>
          <a:effectLst/>
        </p:spPr>
        <p:txBody>
          <a:bodyPr vert="eaVert"/>
          <a:lstStyle>
            <a:lvl1pPr algn="l">
              <a:defRPr/>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432151" y="731519"/>
            <a:ext cx="6439049" cy="489472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矩形 8"/>
          <p:cNvSpPr/>
          <p:nvPr userDrawn="1"/>
        </p:nvSpPr>
        <p:spPr>
          <a:xfrm>
            <a:off x="0" y="13386"/>
            <a:ext cx="12192000" cy="6844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1" tIns="60936" rIns="121871" bIns="60936" rtlCol="0" anchor="ctr"/>
          <a:lstStyle/>
          <a:p>
            <a:pPr algn="ctr" defTabSz="1218712"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val="2166397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4256157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5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Content Placeholder 2"/>
          <p:cNvSpPr>
            <a:spLocks noGrp="1"/>
          </p:cNvSpPr>
          <p:nvPr>
            <p:ph sz="half" idx="1" hasCustomPrompt="1"/>
          </p:nvPr>
        </p:nvSpPr>
        <p:spPr>
          <a:xfrm>
            <a:off x="815415" y="1631955"/>
            <a:ext cx="5181104" cy="4206875"/>
          </a:xfrm>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sz="150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zh-CN" altLang="en-US" dirty="0"/>
              <a:t>单击此处编辑母版文本样式</a:t>
            </a:r>
          </a:p>
          <a:p>
            <a:pPr lvl="0"/>
            <a:endParaRPr lang="en-US" altLang="zh-CN" dirty="0"/>
          </a:p>
        </p:txBody>
      </p:sp>
      <p:sp>
        <p:nvSpPr>
          <p:cNvPr id="7"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2002258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7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8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9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0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1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2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3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5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6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7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8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9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0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33260964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矩形 8"/>
          <p:cNvSpPr/>
          <p:nvPr userDrawn="1"/>
        </p:nvSpPr>
        <p:spPr>
          <a:xfrm>
            <a:off x="0" y="13386"/>
            <a:ext cx="12192000" cy="6844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1" tIns="60936" rIns="121871" bIns="60936" rtlCol="0" anchor="ctr"/>
          <a:lstStyle/>
          <a:p>
            <a:pPr algn="ctr" defTabSz="1218712"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val="2166397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97"/>
            <a:ext cx="12192000" cy="6853006"/>
          </a:xfrm>
          <a:prstGeom prst="rect">
            <a:avLst/>
          </a:prstGeom>
        </p:spPr>
      </p:pic>
    </p:spTree>
    <p:extLst>
      <p:ext uri="{BB962C8B-B14F-4D97-AF65-F5344CB8AC3E}">
        <p14:creationId xmlns:p14="http://schemas.microsoft.com/office/powerpoint/2010/main" val="1633286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Picture 3" descr="b.jpg"/>
          <p:cNvPicPr>
            <a:picLocks noChangeAspect="1"/>
          </p:cNvPicPr>
          <p:nvPr userDrawn="1"/>
        </p:nvPicPr>
        <p:blipFill>
          <a:blip r:embed="rId2"/>
          <a:stretch>
            <a:fillRect/>
          </a:stretch>
        </p:blipFill>
        <p:spPr>
          <a:xfrm>
            <a:off x="4" y="2"/>
            <a:ext cx="12214577" cy="6870700"/>
          </a:xfrm>
          <a:prstGeom prst="rect">
            <a:avLst/>
          </a:prstGeom>
        </p:spPr>
      </p:pic>
      <p:sp>
        <p:nvSpPr>
          <p:cNvPr id="3" name="Content Placeholder 2"/>
          <p:cNvSpPr>
            <a:spLocks noGrp="1"/>
          </p:cNvSpPr>
          <p:nvPr>
            <p:ph idx="1" hasCustomPrompt="1"/>
          </p:nvPr>
        </p:nvSpPr>
        <p:spPr>
          <a:xfrm>
            <a:off x="806452" y="1135628"/>
            <a:ext cx="9465539" cy="4079875"/>
          </a:xfrm>
        </p:spPr>
        <p:txBody>
          <a:bodyPr bIns="0"/>
          <a:lstStyle>
            <a:lvl1pPr marL="342900" marR="0" indent="-342900" algn="l" defTabSz="914400" rtl="0" eaLnBrk="1" fontAlgn="base" latinLnBrk="0" hangingPunct="1">
              <a:lnSpc>
                <a:spcPct val="100000"/>
              </a:lnSpc>
              <a:spcBef>
                <a:spcPct val="20000"/>
              </a:spcBef>
              <a:spcAft>
                <a:spcPct val="0"/>
              </a:spcAft>
              <a:buClrTx/>
              <a:buSzTx/>
              <a:buFontTx/>
              <a:buNone/>
              <a:tabLst/>
              <a:defRPr sz="2200" baseline="0">
                <a:solidFill>
                  <a:srgbClr val="FFFFFF"/>
                </a:solidFill>
                <a:latin typeface="Verdana" pitchFamily="34" charset="0"/>
                <a:ea typeface="微软雅黑" panose="020B0503020204020204" pitchFamily="34" charset="-122"/>
              </a:defRPr>
            </a:lvl1pPr>
            <a:lvl2pPr>
              <a:defRPr sz="2600" baseline="0">
                <a:solidFill>
                  <a:schemeClr val="bg1"/>
                </a:solidFill>
                <a:latin typeface="黑体-简 细体"/>
              </a:defRPr>
            </a:lvl2pPr>
            <a:lvl3pPr>
              <a:defRPr sz="2600" baseline="0">
                <a:solidFill>
                  <a:schemeClr val="bg1"/>
                </a:solidFill>
                <a:latin typeface="黑体-简 细体"/>
              </a:defRPr>
            </a:lvl3pPr>
            <a:lvl4pPr>
              <a:defRPr sz="2600" baseline="0">
                <a:solidFill>
                  <a:schemeClr val="bg1"/>
                </a:solidFill>
                <a:latin typeface="黑体-简 细体"/>
              </a:defRPr>
            </a:lvl4pPr>
            <a:lvl5pPr>
              <a:defRPr sz="2600" baseline="0">
                <a:solidFill>
                  <a:schemeClr val="bg1"/>
                </a:solidFill>
                <a:latin typeface="黑体-简 细体"/>
              </a:defRPr>
            </a:lvl5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zh-CN" altLang="en-US" dirty="0"/>
              <a:t>单击此处编辑母版文本样式</a:t>
            </a:r>
          </a:p>
          <a:p>
            <a:pPr lvl="0"/>
            <a:endParaRPr lang="en-US" altLang="zh-CN" dirty="0"/>
          </a:p>
        </p:txBody>
      </p:sp>
      <p:sp>
        <p:nvSpPr>
          <p:cNvPr id="6" name="Rectangle 19"/>
          <p:cNvSpPr>
            <a:spLocks noGrp="1" noChangeArrowheads="1"/>
          </p:cNvSpPr>
          <p:nvPr>
            <p:ph type="ctrTitle" sz="quarter" hasCustomPrompt="1"/>
          </p:nvPr>
        </p:nvSpPr>
        <p:spPr>
          <a:xfrm>
            <a:off x="815413" y="458531"/>
            <a:ext cx="9448800" cy="544008"/>
          </a:xfrm>
        </p:spPr>
        <p:txBody>
          <a:bodyPr bIns="0"/>
          <a:lstStyle>
            <a:lvl1pPr>
              <a:lnSpc>
                <a:spcPct val="100000"/>
              </a:lnSpc>
              <a:defRPr sz="3000" baseline="0">
                <a:solidFill>
                  <a:schemeClr val="bg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0354001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10" name="Content Placeholder 2"/>
          <p:cNvSpPr>
            <a:spLocks noGrp="1"/>
          </p:cNvSpPr>
          <p:nvPr>
            <p:ph sz="half" idx="1" hasCustomPrompt="1"/>
          </p:nvPr>
        </p:nvSpPr>
        <p:spPr>
          <a:xfrm>
            <a:off x="820464" y="1630894"/>
            <a:ext cx="5164375" cy="428323"/>
          </a:xfrm>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sz="180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zh-CN" altLang="en-US" dirty="0"/>
              <a:t>单击此处编辑母版文本样式</a:t>
            </a:r>
          </a:p>
          <a:p>
            <a:pPr lvl="0"/>
            <a:endParaRPr lang="en-US" altLang="zh-CN" dirty="0"/>
          </a:p>
        </p:txBody>
      </p:sp>
      <p:sp>
        <p:nvSpPr>
          <p:cNvPr id="9" name="Content Placeholder 3"/>
          <p:cNvSpPr>
            <a:spLocks noGrp="1"/>
          </p:cNvSpPr>
          <p:nvPr>
            <p:ph sz="half" idx="2" hasCustomPrompt="1"/>
          </p:nvPr>
        </p:nvSpPr>
        <p:spPr>
          <a:xfrm>
            <a:off x="812005" y="2119091"/>
            <a:ext cx="5172841" cy="3429000"/>
          </a:xfrm>
        </p:spPr>
        <p:txBody>
          <a:bodyPr/>
          <a:lstStyle>
            <a:lvl1pPr algn="l">
              <a:defRPr sz="1500" baseline="0">
                <a:solidFill>
                  <a:schemeClr val="tx1"/>
                </a:solidFill>
                <a:latin typeface="Verdana" pitchFamily="34" charset="0"/>
                <a:ea typeface="微软雅黑" panose="020B0503020204020204" pitchFamily="34" charset="-122"/>
                <a:cs typeface="微软雅黑" panose="020B0503020204020204" pitchFamily="34" charset="-122"/>
              </a:defRPr>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p:txBody>
      </p:sp>
      <p:sp>
        <p:nvSpPr>
          <p:cNvPr id="8" name="Text Placeholder 27"/>
          <p:cNvSpPr>
            <a:spLocks noGrp="1"/>
          </p:cNvSpPr>
          <p:nvPr>
            <p:ph type="body" sz="quarter" idx="12" hasCustomPrompt="1"/>
          </p:nvPr>
        </p:nvSpPr>
        <p:spPr>
          <a:xfrm>
            <a:off x="6584053" y="4800139"/>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3"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88190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696627" y="1769042"/>
            <a:ext cx="2069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sz="1200" dirty="0" err="1">
                <a:solidFill>
                  <a:srgbClr val="00AFFF"/>
                </a:solidFill>
                <a:latin typeface="Verdana" charset="0"/>
                <a:cs typeface="Verdana" charset="0"/>
              </a:rPr>
              <a:t>www.chinagrandinc.com</a:t>
            </a:r>
            <a:endParaRPr lang="en-US" sz="1200" dirty="0">
              <a:solidFill>
                <a:srgbClr val="00AFFF"/>
              </a:solidFill>
              <a:latin typeface="Verdana" charset="0"/>
              <a:cs typeface="Verdana" charset="0"/>
            </a:endParaRPr>
          </a:p>
        </p:txBody>
      </p:sp>
      <p:sp>
        <p:nvSpPr>
          <p:cNvPr id="6" name="Rectangle 19"/>
          <p:cNvSpPr>
            <a:spLocks noGrp="1" noChangeArrowheads="1"/>
          </p:cNvSpPr>
          <p:nvPr>
            <p:ph type="ctrTitle" sz="quarter" hasCustomPrompt="1"/>
          </p:nvPr>
        </p:nvSpPr>
        <p:spPr>
          <a:xfrm>
            <a:off x="825098" y="2578104"/>
            <a:ext cx="8627943" cy="743579"/>
          </a:xfrm>
        </p:spPr>
        <p:txBody>
          <a:bodyPr bIns="0"/>
          <a:lstStyle>
            <a:lvl1pPr>
              <a:lnSpc>
                <a:spcPct val="100000"/>
              </a:lnSpc>
              <a:defRPr sz="3600" baseline="0">
                <a:solidFill>
                  <a:srgbClr val="FFFFFF"/>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pic>
        <p:nvPicPr>
          <p:cNvPr id="7" name="Picture 6" descr="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2" y="2"/>
            <a:ext cx="12214577" cy="68707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zh-CN" altLang="en-US"/>
              <a:t>单击此处编辑母版文本样式</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3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p:nvPr>
        </p:nvSpPr>
        <p:spPr>
          <a:xfrm>
            <a:off x="791224" y="467044"/>
            <a:ext cx="9144000" cy="743579"/>
          </a:xfrm>
        </p:spPr>
        <p:txBody>
          <a:bodyPr bIns="0"/>
          <a:lstStyle>
            <a:lvl1pPr>
              <a:defRPr sz="2500" baseline="0">
                <a:solidFill>
                  <a:schemeClr val="tx1"/>
                </a:solidFill>
                <a:latin typeface="Verdana" pitchFamily="34" charset="0"/>
                <a:ea typeface="微软雅黑"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p:nvPr>
        </p:nvSpPr>
        <p:spPr>
          <a:xfrm>
            <a:off x="821984" y="4410075"/>
            <a:ext cx="3143249" cy="533400"/>
          </a:xfrm>
        </p:spPr>
        <p:txBody>
          <a:bodyPr/>
          <a:lstStyle>
            <a:lvl1pPr>
              <a:defRPr sz="1200" b="0" i="0" baseline="0">
                <a:solidFill>
                  <a:srgbClr val="000000"/>
                </a:solidFill>
                <a:latin typeface="Verdana" pitchFamily="34" charset="0"/>
                <a:ea typeface="微软雅黑" pitchFamily="34" charset="-122"/>
                <a:cs typeface="微软雅黑"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p:nvPr>
        </p:nvSpPr>
        <p:spPr>
          <a:xfrm>
            <a:off x="4474938" y="4410075"/>
            <a:ext cx="3143249" cy="533400"/>
          </a:xfrm>
        </p:spPr>
        <p:txBody>
          <a:bodyPr/>
          <a:lstStyle>
            <a:lvl1pPr>
              <a:defRPr sz="1200" b="0" i="0" baseline="0">
                <a:solidFill>
                  <a:srgbClr val="000000"/>
                </a:solidFill>
                <a:latin typeface="Verdana" pitchFamily="34" charset="0"/>
                <a:ea typeface="微软雅黑" pitchFamily="34" charset="-122"/>
                <a:cs typeface="微软雅黑"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p:nvPr>
        </p:nvSpPr>
        <p:spPr>
          <a:xfrm>
            <a:off x="8132238" y="4410075"/>
            <a:ext cx="3143249" cy="533400"/>
          </a:xfrm>
        </p:spPr>
        <p:txBody>
          <a:bodyPr/>
          <a:lstStyle>
            <a:lvl1pPr>
              <a:defRPr sz="1200" b="0" i="0" baseline="0">
                <a:solidFill>
                  <a:srgbClr val="000000"/>
                </a:solidFill>
                <a:latin typeface="Verdana" pitchFamily="34" charset="0"/>
                <a:ea typeface="微软雅黑" pitchFamily="34" charset="-122"/>
                <a:cs typeface="微软雅黑"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4089489208"/>
      </p:ext>
    </p:extLst>
  </p:cSld>
  <p:clrMapOvr>
    <a:masterClrMapping/>
  </p:clrMapOvr>
  <p:transition>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4_节标题">
    <p:spTree>
      <p:nvGrpSpPr>
        <p:cNvPr id="1" name=""/>
        <p:cNvGrpSpPr/>
        <p:nvPr/>
      </p:nvGrpSpPr>
      <p:grpSpPr>
        <a:xfrm>
          <a:off x="0" y="0"/>
          <a:ext cx="0" cy="0"/>
          <a:chOff x="0" y="0"/>
          <a:chExt cx="0" cy="0"/>
        </a:xfrm>
      </p:grpSpPr>
      <p:sp>
        <p:nvSpPr>
          <p:cNvPr id="5" name="Rectangle 19"/>
          <p:cNvSpPr>
            <a:spLocks noGrp="1" noChangeArrowheads="1"/>
          </p:cNvSpPr>
          <p:nvPr>
            <p:ph type="ctrTitle" sz="quarter" hasCustomPrompt="1"/>
          </p:nvPr>
        </p:nvSpPr>
        <p:spPr>
          <a:xfrm>
            <a:off x="791224" y="467044"/>
            <a:ext cx="9144000" cy="743579"/>
          </a:xfrm>
        </p:spPr>
        <p:txBody>
          <a:bodyPr bIns="0"/>
          <a:lstStyle>
            <a:lvl1pPr>
              <a:lnSpc>
                <a:spcPct val="100000"/>
              </a:lnSpc>
              <a:defRPr sz="2500" baseline="0">
                <a:solidFill>
                  <a:schemeClr val="tx1"/>
                </a:solidFill>
                <a:latin typeface="Verdana" pitchFamily="34" charset="0"/>
                <a:ea typeface="微软雅黑" panose="020B0503020204020204" pitchFamily="34" charset="-122"/>
                <a:cs typeface="Hei"/>
              </a:defRPr>
            </a:lvl1pPr>
          </a:lstStyle>
          <a:p>
            <a:r>
              <a:rPr lang="zh-CN" altLang="en-US" dirty="0"/>
              <a:t>单击此处编辑母版标题样式</a:t>
            </a:r>
            <a:endParaRPr lang="en-US" dirty="0"/>
          </a:p>
        </p:txBody>
      </p:sp>
      <p:sp>
        <p:nvSpPr>
          <p:cNvPr id="9" name="Text Placeholder 27"/>
          <p:cNvSpPr>
            <a:spLocks noGrp="1"/>
          </p:cNvSpPr>
          <p:nvPr>
            <p:ph type="body" sz="quarter" idx="10" hasCustomPrompt="1"/>
          </p:nvPr>
        </p:nvSpPr>
        <p:spPr>
          <a:xfrm>
            <a:off x="821984"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0" name="Text Placeholder 27"/>
          <p:cNvSpPr>
            <a:spLocks noGrp="1"/>
          </p:cNvSpPr>
          <p:nvPr>
            <p:ph type="body" sz="quarter" idx="11" hasCustomPrompt="1"/>
          </p:nvPr>
        </p:nvSpPr>
        <p:spPr>
          <a:xfrm>
            <a:off x="44749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
        <p:nvSpPr>
          <p:cNvPr id="11" name="Text Placeholder 27"/>
          <p:cNvSpPr>
            <a:spLocks noGrp="1"/>
          </p:cNvSpPr>
          <p:nvPr>
            <p:ph type="body" sz="quarter" idx="12" hasCustomPrompt="1"/>
          </p:nvPr>
        </p:nvSpPr>
        <p:spPr>
          <a:xfrm>
            <a:off x="8132238" y="4410075"/>
            <a:ext cx="3143249" cy="533400"/>
          </a:xfrm>
        </p:spPr>
        <p:txBody>
          <a:bodyPr/>
          <a:lstStyle>
            <a:lvl1pPr>
              <a:defRPr sz="1200" b="0" i="0" baseline="0">
                <a:solidFill>
                  <a:srgbClr val="000000"/>
                </a:solidFill>
                <a:latin typeface="Verdana" pitchFamily="34" charset="0"/>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lang="zh-CN" altLang="en-US" dirty="0"/>
              <a:t>单击此处编辑母版文本样式</a:t>
            </a:r>
          </a:p>
        </p:txBody>
      </p:sp>
    </p:spTree>
    <p:extLst>
      <p:ext uri="{BB962C8B-B14F-4D97-AF65-F5344CB8AC3E}">
        <p14:creationId xmlns:p14="http://schemas.microsoft.com/office/powerpoint/2010/main" val="162012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zh-CN" altLang="en-US"/>
              <a:t>单击此处编辑母版标题样式</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34353"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318B422-1A95-49BB-BD07-DBC85A46DD6F}" type="datetimeFigureOut">
              <a:rPr lang="zh-CN" altLang="en-US" smtClean="0">
                <a:solidFill>
                  <a:prstClr val="black">
                    <a:tint val="75000"/>
                  </a:prstClr>
                </a:solidFill>
              </a:rPr>
              <a:pPr/>
              <a:t>2017-3-10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26A39EE-0A6C-47F4-976D-462F07E229E6}"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zh-CN" altLang="en-US"/>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defTabSz="1218712" fontAlgn="auto">
              <a:spcBef>
                <a:spcPts val="0"/>
              </a:spcBef>
              <a:spcAft>
                <a:spcPts val="0"/>
              </a:spcAft>
            </a:pPr>
            <a:fld id="{C318B422-1A95-49BB-BD07-DBC85A46DD6F}" type="datetimeFigureOut">
              <a:rPr lang="zh-CN" altLang="en-US" smtClean="0">
                <a:solidFill>
                  <a:prstClr val="black">
                    <a:tint val="75000"/>
                  </a:prstClr>
                </a:solidFill>
                <a:latin typeface="Calibri"/>
                <a:ea typeface="宋体"/>
                <a:cs typeface="+mn-cs"/>
              </a:rPr>
              <a:pPr defTabSz="1218712" fontAlgn="auto">
                <a:spcBef>
                  <a:spcPts val="0"/>
                </a:spcBef>
                <a:spcAft>
                  <a:spcPts val="0"/>
                </a:spcAft>
              </a:pPr>
              <a:t>2017-3-10</a:t>
            </a:fld>
            <a:endParaRPr lang="zh-CN" altLang="en-US">
              <a:solidFill>
                <a:prstClr val="black">
                  <a:tint val="75000"/>
                </a:prstClr>
              </a:solidFill>
              <a:latin typeface="Calibri"/>
              <a:ea typeface="宋体"/>
              <a:cs typeface="+mn-cs"/>
            </a:endParaRPr>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defTabSz="1218712" fontAlgn="auto">
              <a:spcBef>
                <a:spcPts val="0"/>
              </a:spcBef>
              <a:spcAft>
                <a:spcPts val="0"/>
              </a:spcAft>
            </a:pPr>
            <a:endParaRPr lang="zh-CN" altLang="en-US">
              <a:solidFill>
                <a:prstClr val="black">
                  <a:tint val="75000"/>
                </a:prstClr>
              </a:solidFill>
              <a:latin typeface="Calibri"/>
              <a:ea typeface="宋体"/>
              <a:cs typeface="+mn-cs"/>
            </a:endParaRPr>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defTabSz="1218712" fontAlgn="auto">
              <a:spcBef>
                <a:spcPts val="0"/>
              </a:spcBef>
              <a:spcAft>
                <a:spcPts val="0"/>
              </a:spcAft>
            </a:pPr>
            <a:fld id="{B26A39EE-0A6C-47F4-976D-462F07E229E6}" type="slidenum">
              <a:rPr lang="zh-CN" altLang="en-US" smtClean="0">
                <a:solidFill>
                  <a:prstClr val="black">
                    <a:tint val="75000"/>
                  </a:prstClr>
                </a:solidFill>
                <a:latin typeface="Calibri"/>
                <a:ea typeface="宋体"/>
                <a:cs typeface="+mn-cs"/>
              </a:rPr>
              <a:pPr defTabSz="1218712" fontAlgn="auto">
                <a:spcBef>
                  <a:spcPts val="0"/>
                </a:spcBef>
                <a:spcAft>
                  <a:spcPts val="0"/>
                </a:spcAft>
              </a:pPr>
              <a:t>‹#›</a:t>
            </a:fld>
            <a:endParaRPr lang="zh-CN" altLang="en-US">
              <a:solidFill>
                <a:prstClr val="black">
                  <a:tint val="75000"/>
                </a:prstClr>
              </a:solidFill>
              <a:latin typeface="Calibri"/>
              <a:ea typeface="宋体"/>
              <a:cs typeface="+mn-cs"/>
            </a:endParaRPr>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4" r:id="rId15"/>
    <p:sldLayoutId id="2147483855" r:id="rId16"/>
    <p:sldLayoutId id="2147483858" r:id="rId17"/>
    <p:sldLayoutId id="2147483859" r:id="rId18"/>
    <p:sldLayoutId id="2147483860" r:id="rId19"/>
    <p:sldLayoutId id="2147483861" r:id="rId20"/>
    <p:sldLayoutId id="2147483862" r:id="rId21"/>
    <p:sldLayoutId id="2147483865" r:id="rId22"/>
    <p:sldLayoutId id="2147483866" r:id="rId23"/>
    <p:sldLayoutId id="2147483869" r:id="rId24"/>
    <p:sldLayoutId id="2147483870" r:id="rId25"/>
    <p:sldLayoutId id="2147483871" r:id="rId26"/>
    <p:sldLayoutId id="2147483872" r:id="rId27"/>
    <p:sldLayoutId id="2147483873" r:id="rId28"/>
    <p:sldLayoutId id="2147483874" r:id="rId29"/>
    <p:sldLayoutId id="2147483875" r:id="rId30"/>
    <p:sldLayoutId id="2147483883" r:id="rId31"/>
    <p:sldLayoutId id="2147483887" r:id="rId32"/>
    <p:sldLayoutId id="2147483888" r:id="rId33"/>
    <p:sldLayoutId id="2147483889" r:id="rId34"/>
    <p:sldLayoutId id="2147483890" r:id="rId35"/>
    <p:sldLayoutId id="2147483891" r:id="rId36"/>
    <p:sldLayoutId id="2147483892" r:id="rId37"/>
    <p:sldLayoutId id="2147483893" r:id="rId38"/>
    <p:sldLayoutId id="2147483895" r:id="rId39"/>
    <p:sldLayoutId id="2147483896" r:id="rId40"/>
    <p:sldLayoutId id="2147483897" r:id="rId41"/>
    <p:sldLayoutId id="2147483898" r:id="rId42"/>
    <p:sldLayoutId id="2147483899" r:id="rId43"/>
    <p:sldLayoutId id="2147483900" r:id="rId44"/>
    <p:sldLayoutId id="2147483903" r:id="rId45"/>
    <p:sldLayoutId id="2147483760" r:id="rId46"/>
    <p:sldLayoutId id="2147483761" r:id="rId47"/>
    <p:sldLayoutId id="2147483764" r:id="rId48"/>
    <p:sldLayoutId id="2147483765" r:id="rId49"/>
    <p:sldLayoutId id="2147483769" r:id="rId50"/>
    <p:sldLayoutId id="2147483770" r:id="rId5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package" Target="../embeddings/Microsoft_PowerPoint_Presentation.pptx"/></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31.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58.wmf"/><Relationship Id="rId5" Type="http://schemas.openxmlformats.org/officeDocument/2006/relationships/package" Target="../embeddings/Microsoft_PowerPoint_Presentation1.pptx"/><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4.png"/><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4.png"/><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81.wmf"/><Relationship Id="rId4" Type="http://schemas.openxmlformats.org/officeDocument/2006/relationships/package" Target="../embeddings/Microsoft_PowerPoint_Presentation2.pptx"/></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4.png"/><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png"/><Relationship Id="rId1" Type="http://schemas.openxmlformats.org/officeDocument/2006/relationships/slideLayout" Target="../slideLayouts/slideLayout38.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38.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8.xml"/><Relationship Id="rId5" Type="http://schemas.openxmlformats.org/officeDocument/2006/relationships/image" Target="../media/image94.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5.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38.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0.xml"/><Relationship Id="rId1" Type="http://schemas.openxmlformats.org/officeDocument/2006/relationships/vmlDrawing" Target="../drawings/vmlDrawing4.vml"/><Relationship Id="rId5" Type="http://schemas.openxmlformats.org/officeDocument/2006/relationships/image" Target="../media/image104.wmf"/><Relationship Id="rId4" Type="http://schemas.openxmlformats.org/officeDocument/2006/relationships/package" Target="../embeddings/Microsoft_PowerPoint_Presentation3.pptx"/></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41.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3.xml"/><Relationship Id="rId5" Type="http://schemas.openxmlformats.org/officeDocument/2006/relationships/image" Target="../media/image8.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3.png"/><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png"/><Relationship Id="rId1" Type="http://schemas.openxmlformats.org/officeDocument/2006/relationships/slideLayout" Target="../slideLayouts/slideLayout44.xml"/><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6.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7.png"/><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0.xml"/><Relationship Id="rId1" Type="http://schemas.openxmlformats.org/officeDocument/2006/relationships/vmlDrawing" Target="../drawings/vmlDrawing5.vml"/><Relationship Id="rId5" Type="http://schemas.openxmlformats.org/officeDocument/2006/relationships/image" Target="../media/image119.wmf"/><Relationship Id="rId4" Type="http://schemas.openxmlformats.org/officeDocument/2006/relationships/package" Target="../embeddings/Microsoft_PowerPoint_Presentation4.pptx"/></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4.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4.xml"/><Relationship Id="rId5" Type="http://schemas.openxmlformats.org/officeDocument/2006/relationships/image" Target="../media/image8.png"/><Relationship Id="rId4" Type="http://schemas.openxmlformats.org/officeDocument/2006/relationships/image" Target="../media/image126.png"/></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1.png"/><Relationship Id="rId1" Type="http://schemas.openxmlformats.org/officeDocument/2006/relationships/slideLayout" Target="../slideLayouts/slideLayout44.xml"/><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4.png"/><Relationship Id="rId1" Type="http://schemas.openxmlformats.org/officeDocument/2006/relationships/slideLayout" Target="../slideLayouts/slideLayout44.xml"/><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6.png"/><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4.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9.png"/><Relationship Id="rId1" Type="http://schemas.openxmlformats.org/officeDocument/2006/relationships/slideLayout" Target="../slideLayouts/slideLayout44.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0.xml"/><Relationship Id="rId1" Type="http://schemas.openxmlformats.org/officeDocument/2006/relationships/vmlDrawing" Target="../drawings/vmlDrawing6.vml"/><Relationship Id="rId5" Type="http://schemas.openxmlformats.org/officeDocument/2006/relationships/image" Target="../media/image142.wmf"/><Relationship Id="rId4" Type="http://schemas.openxmlformats.org/officeDocument/2006/relationships/package" Target="../embeddings/Microsoft_PowerPoint_Presentation5.pptx"/></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5"/>
          <p:cNvSpPr txBox="1">
            <a:spLocks noChangeArrowheads="1"/>
          </p:cNvSpPr>
          <p:nvPr/>
        </p:nvSpPr>
        <p:spPr bwMode="auto">
          <a:xfrm>
            <a:off x="5731748" y="1710056"/>
            <a:ext cx="6028122" cy="1110496"/>
          </a:xfrm>
          <a:prstGeom prst="rect">
            <a:avLst/>
          </a:prstGeom>
          <a:noFill/>
          <a:ln w="9525">
            <a:noFill/>
            <a:miter lim="800000"/>
            <a:headEnd/>
            <a:tailEnd/>
          </a:ln>
        </p:spPr>
        <p:txBody>
          <a:bodyPr wrap="none" lIns="121855" tIns="60928" rIns="121855" bIns="60928">
            <a:spAutoFit/>
          </a:bodyPr>
          <a:lstStyle/>
          <a:p>
            <a:pPr defTabSz="1218550" fontAlgn="auto">
              <a:lnSpc>
                <a:spcPts val="7676"/>
              </a:lnSpc>
              <a:spcBef>
                <a:spcPts val="0"/>
              </a:spcBef>
              <a:spcAft>
                <a:spcPts val="0"/>
              </a:spcAft>
              <a:defRPr/>
            </a:pPr>
            <a:r>
              <a:rPr lang="zh-CN" altLang="en-US" sz="4300" b="1" dirty="0">
                <a:solidFill>
                  <a:srgbClr val="FFC000"/>
                </a:solidFill>
                <a:latin typeface="Rockwell" pitchFamily="18" charset="0"/>
                <a:ea typeface="宋体"/>
                <a:cs typeface="+mn-cs"/>
              </a:rPr>
              <a:t>费控</a:t>
            </a:r>
            <a:r>
              <a:rPr lang="en-US" altLang="zh-CN" sz="4300" b="1" dirty="0">
                <a:solidFill>
                  <a:srgbClr val="FFC000"/>
                </a:solidFill>
                <a:latin typeface="Rockwell" pitchFamily="18" charset="0"/>
                <a:ea typeface="宋体"/>
                <a:cs typeface="+mn-cs"/>
              </a:rPr>
              <a:t>3.0</a:t>
            </a:r>
            <a:r>
              <a:rPr lang="zh-CN" altLang="en-US" sz="4300" b="1" dirty="0">
                <a:solidFill>
                  <a:srgbClr val="FFC000"/>
                </a:solidFill>
                <a:latin typeface="Rockwell" pitchFamily="18" charset="0"/>
                <a:ea typeface="宋体"/>
                <a:cs typeface="+mn-cs"/>
              </a:rPr>
              <a:t>管理员用户手册</a:t>
            </a:r>
            <a:endParaRPr lang="es-HN" altLang="zh-CN" sz="4300" b="1" dirty="0">
              <a:solidFill>
                <a:srgbClr val="FFC000"/>
              </a:solidFill>
              <a:latin typeface="Rockwell" pitchFamily="18" charset="0"/>
              <a:ea typeface="宋体"/>
              <a:cs typeface="+mn-cs"/>
            </a:endParaRPr>
          </a:p>
        </p:txBody>
      </p:sp>
      <p:cxnSp>
        <p:nvCxnSpPr>
          <p:cNvPr id="25" name="直接连接符 24"/>
          <p:cNvCxnSpPr/>
          <p:nvPr/>
        </p:nvCxnSpPr>
        <p:spPr>
          <a:xfrm>
            <a:off x="5333995" y="1632571"/>
            <a:ext cx="6240000" cy="0"/>
          </a:xfrm>
          <a:prstGeom prst="line">
            <a:avLst/>
          </a:prstGeom>
          <a:ln>
            <a:solidFill>
              <a:srgbClr val="00A7E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80539" y="4083477"/>
            <a:ext cx="6240000" cy="0"/>
          </a:xfrm>
          <a:prstGeom prst="line">
            <a:avLst/>
          </a:prstGeom>
          <a:ln>
            <a:solidFill>
              <a:srgbClr val="00A7E2"/>
            </a:solidFill>
          </a:ln>
        </p:spPr>
        <p:style>
          <a:lnRef idx="1">
            <a:schemeClr val="accent1"/>
          </a:lnRef>
          <a:fillRef idx="0">
            <a:schemeClr val="accent1"/>
          </a:fillRef>
          <a:effectRef idx="0">
            <a:schemeClr val="accent1"/>
          </a:effectRef>
          <a:fontRef idx="minor">
            <a:schemeClr val="tx1"/>
          </a:fontRef>
        </p:style>
      </p:cxnSp>
      <p:sp>
        <p:nvSpPr>
          <p:cNvPr id="45" name="2 Marcador de contenido"/>
          <p:cNvSpPr txBox="1">
            <a:spLocks/>
          </p:cNvSpPr>
          <p:nvPr/>
        </p:nvSpPr>
        <p:spPr>
          <a:xfrm>
            <a:off x="6276333" y="5325611"/>
            <a:ext cx="4095779" cy="778098"/>
          </a:xfrm>
          <a:prstGeom prst="rect">
            <a:avLst/>
          </a:prstGeom>
        </p:spPr>
        <p:txBody>
          <a:bodyPr lIns="121855" tIns="60928" rIns="121855" bIns="60928">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fontAlgn="auto">
              <a:lnSpc>
                <a:spcPct val="150000"/>
              </a:lnSpc>
              <a:spcAft>
                <a:spcPts val="0"/>
              </a:spcAft>
              <a:defRPr/>
            </a:pPr>
            <a:r>
              <a:rPr lang="zh-CN" altLang="en-US" sz="1200" dirty="0">
                <a:solidFill>
                  <a:prstClr val="white">
                    <a:lumMod val="65000"/>
                  </a:prstClr>
                </a:solidFill>
                <a:latin typeface="微软雅黑" pitchFamily="34" charset="-122"/>
                <a:ea typeface="微软雅黑" pitchFamily="34" charset="-122"/>
              </a:rPr>
              <a:t>此报告仅供客户内部使用。未经蓝凌的书面许可，其它任何</a:t>
            </a:r>
            <a:endParaRPr lang="en-US" altLang="zh-CN" sz="1200" dirty="0">
              <a:solidFill>
                <a:prstClr val="white">
                  <a:lumMod val="65000"/>
                </a:prstClr>
              </a:solidFill>
              <a:latin typeface="微软雅黑" pitchFamily="34" charset="-122"/>
              <a:ea typeface="微软雅黑" pitchFamily="34" charset="-122"/>
            </a:endParaRPr>
          </a:p>
          <a:p>
            <a:pPr algn="just" fontAlgn="auto">
              <a:lnSpc>
                <a:spcPct val="150000"/>
              </a:lnSpc>
              <a:spcAft>
                <a:spcPts val="0"/>
              </a:spcAft>
              <a:defRPr/>
            </a:pPr>
            <a:r>
              <a:rPr lang="zh-CN" altLang="en-US" sz="1200" dirty="0">
                <a:solidFill>
                  <a:prstClr val="white">
                    <a:lumMod val="65000"/>
                  </a:prstClr>
                </a:solidFill>
                <a:latin typeface="微软雅黑" pitchFamily="34" charset="-122"/>
                <a:ea typeface="微软雅黑" pitchFamily="34" charset="-122"/>
              </a:rPr>
              <a:t>机构不得擅自传阅、引用或复制。</a:t>
            </a:r>
            <a:endParaRPr lang="es-ES" sz="1200" dirty="0">
              <a:solidFill>
                <a:prstClr val="white">
                  <a:lumMod val="65000"/>
                </a:prstClr>
              </a:solidFill>
            </a:endParaRPr>
          </a:p>
        </p:txBody>
      </p:sp>
      <p:pic>
        <p:nvPicPr>
          <p:cNvPr id="46" name="图片 45" descr="微信二维码.jpg"/>
          <p:cNvPicPr>
            <a:picLocks noChangeAspect="1"/>
          </p:cNvPicPr>
          <p:nvPr/>
        </p:nvPicPr>
        <p:blipFill>
          <a:blip r:embed="rId2" cstate="print"/>
          <a:stretch>
            <a:fillRect/>
          </a:stretch>
        </p:blipFill>
        <p:spPr>
          <a:xfrm>
            <a:off x="10276861" y="4751116"/>
            <a:ext cx="1248427" cy="1247272"/>
          </a:xfrm>
          <a:prstGeom prst="rect">
            <a:avLst/>
          </a:prstGeom>
        </p:spPr>
      </p:pic>
      <p:pic>
        <p:nvPicPr>
          <p:cNvPr id="18" name="图片 17" descr="logo(小).png"/>
          <p:cNvPicPr>
            <a:picLocks noChangeAspect="1"/>
          </p:cNvPicPr>
          <p:nvPr/>
        </p:nvPicPr>
        <p:blipFill>
          <a:blip r:embed="rId3" cstate="print">
            <a:lum bright="17000"/>
          </a:blip>
          <a:stretch>
            <a:fillRect/>
          </a:stretch>
        </p:blipFill>
        <p:spPr>
          <a:xfrm>
            <a:off x="6421816" y="5125416"/>
            <a:ext cx="1524011" cy="191849"/>
          </a:xfrm>
          <a:prstGeom prst="rect">
            <a:avLst/>
          </a:prstGeom>
        </p:spPr>
      </p:pic>
      <p:pic>
        <p:nvPicPr>
          <p:cNvPr id="14" name="图片 13" descr="1.png"/>
          <p:cNvPicPr>
            <a:picLocks noChangeAspect="1"/>
          </p:cNvPicPr>
          <p:nvPr/>
        </p:nvPicPr>
        <p:blipFill>
          <a:blip r:embed="rId4"/>
          <a:stretch>
            <a:fillRect/>
          </a:stretch>
        </p:blipFill>
        <p:spPr>
          <a:xfrm>
            <a:off x="602280" y="1265713"/>
            <a:ext cx="1767861" cy="5056507"/>
          </a:xfrm>
          <a:prstGeom prst="rect">
            <a:avLst/>
          </a:prstGeom>
        </p:spPr>
      </p:pic>
      <p:pic>
        <p:nvPicPr>
          <p:cNvPr id="19" name="图片 18" descr="2.png"/>
          <p:cNvPicPr>
            <a:picLocks noChangeAspect="1"/>
          </p:cNvPicPr>
          <p:nvPr/>
        </p:nvPicPr>
        <p:blipFill>
          <a:blip r:embed="rId5"/>
          <a:stretch>
            <a:fillRect/>
          </a:stretch>
        </p:blipFill>
        <p:spPr>
          <a:xfrm>
            <a:off x="2564712" y="518096"/>
            <a:ext cx="2095515" cy="5808064"/>
          </a:xfrm>
          <a:prstGeom prst="rect">
            <a:avLst/>
          </a:prstGeom>
        </p:spPr>
      </p:pic>
    </p:spTree>
    <p:extLst>
      <p:ext uri="{BB962C8B-B14F-4D97-AF65-F5344CB8AC3E}">
        <p14:creationId xmlns:p14="http://schemas.microsoft.com/office/powerpoint/2010/main" val="303290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402" y="6478073"/>
            <a:ext cx="5139449" cy="2275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2" name="标题 1"/>
          <p:cNvSpPr>
            <a:spLocks noGrp="1"/>
          </p:cNvSpPr>
          <p:nvPr>
            <p:ph type="ctrTitle" sz="quarter"/>
          </p:nvPr>
        </p:nvSpPr>
        <p:spPr>
          <a:xfrm>
            <a:off x="0" y="0"/>
            <a:ext cx="9144000" cy="743579"/>
          </a:xfrm>
        </p:spPr>
        <p:txBody>
          <a:bodyPr/>
          <a:lstStyle/>
          <a:p>
            <a:pPr algn="l"/>
            <a:r>
              <a:rPr lang="zh-CN" altLang="en-US" sz="2400" dirty="0"/>
              <a:t>第一章：费控基础数据建立</a:t>
            </a:r>
            <a:r>
              <a:rPr lang="zh-CN" altLang="en-US" sz="1400" dirty="0"/>
              <a:t>：记账公司相关基础数据</a:t>
            </a:r>
            <a:r>
              <a:rPr lang="en-US" altLang="zh-CN" sz="1400" dirty="0"/>
              <a:t>-</a:t>
            </a:r>
            <a:r>
              <a:rPr lang="zh-CN" altLang="en-US" sz="1400" dirty="0"/>
              <a:t>费用类型</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22" y="467045"/>
            <a:ext cx="6311620" cy="344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22" y="3913095"/>
            <a:ext cx="6311620"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3462619" y="2200816"/>
            <a:ext cx="5150224" cy="32453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费用类型对应的会计科目，对应不同属性的</a:t>
            </a:r>
          </a:p>
        </p:txBody>
      </p:sp>
      <p:sp>
        <p:nvSpPr>
          <p:cNvPr id="36" name="圆角矩形 35"/>
          <p:cNvSpPr/>
          <p:nvPr/>
        </p:nvSpPr>
        <p:spPr>
          <a:xfrm>
            <a:off x="3462619" y="2487706"/>
            <a:ext cx="5150224" cy="32453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费用类型对应的预算科目</a:t>
            </a:r>
          </a:p>
        </p:txBody>
      </p:sp>
      <p:sp>
        <p:nvSpPr>
          <p:cNvPr id="37" name="圆角矩形 36"/>
          <p:cNvSpPr/>
          <p:nvPr/>
        </p:nvSpPr>
        <p:spPr>
          <a:xfrm>
            <a:off x="4935072" y="4468924"/>
            <a:ext cx="5150224" cy="32453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预留属性是在固定与可选之外的属性，可手动输入</a:t>
            </a:r>
          </a:p>
        </p:txBody>
      </p:sp>
      <p:sp>
        <p:nvSpPr>
          <p:cNvPr id="38" name="圆角矩形 37"/>
          <p:cNvSpPr/>
          <p:nvPr/>
        </p:nvSpPr>
        <p:spPr>
          <a:xfrm>
            <a:off x="5476032" y="3337572"/>
            <a:ext cx="5150224" cy="32453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报销单据费用明细中选择该费用类型默认带出的必填段</a:t>
            </a:r>
          </a:p>
        </p:txBody>
      </p:sp>
      <p:sp>
        <p:nvSpPr>
          <p:cNvPr id="39" name="圆角矩形 38"/>
          <p:cNvSpPr/>
          <p:nvPr/>
        </p:nvSpPr>
        <p:spPr>
          <a:xfrm>
            <a:off x="6441142" y="3662102"/>
            <a:ext cx="5150224" cy="32453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勾选后会根据费用类型展示在明细字段中且必填</a:t>
            </a:r>
          </a:p>
        </p:txBody>
      </p:sp>
      <p:sp>
        <p:nvSpPr>
          <p:cNvPr id="9216" name="TextBox 9215"/>
          <p:cNvSpPr txBox="1"/>
          <p:nvPr/>
        </p:nvSpPr>
        <p:spPr>
          <a:xfrm>
            <a:off x="4482293" y="5460642"/>
            <a:ext cx="4701928" cy="307777"/>
          </a:xfrm>
          <a:prstGeom prst="rect">
            <a:avLst/>
          </a:prstGeom>
          <a:noFill/>
        </p:spPr>
        <p:txBody>
          <a:bodyPr wrap="none" rtlCol="0">
            <a:spAutoFit/>
          </a:bodyPr>
          <a:lstStyle/>
          <a:p>
            <a:r>
              <a:rPr lang="zh-CN" altLang="en-US" sz="1400" dirty="0">
                <a:solidFill>
                  <a:srgbClr val="FF0000"/>
                </a:solidFill>
              </a:rPr>
              <a:t>申请控制：事前控制，可根据实际情况设置金额与控制范围</a:t>
            </a:r>
          </a:p>
        </p:txBody>
      </p:sp>
      <p:sp>
        <p:nvSpPr>
          <p:cNvPr id="9223" name="TextBox 9222"/>
          <p:cNvSpPr txBox="1"/>
          <p:nvPr/>
        </p:nvSpPr>
        <p:spPr>
          <a:xfrm>
            <a:off x="4610635" y="5654153"/>
            <a:ext cx="6489277" cy="584775"/>
          </a:xfrm>
          <a:prstGeom prst="rect">
            <a:avLst/>
          </a:prstGeom>
          <a:noFill/>
        </p:spPr>
        <p:txBody>
          <a:bodyPr wrap="none" rtlCol="0">
            <a:spAutoFit/>
          </a:bodyPr>
          <a:lstStyle/>
          <a:p>
            <a:r>
              <a:rPr lang="zh-CN" altLang="en-US" sz="1600" dirty="0">
                <a:solidFill>
                  <a:schemeClr val="accent1"/>
                </a:solidFill>
              </a:rPr>
              <a:t>费用标准控制：选择对应的标准，如  差旅费</a:t>
            </a:r>
            <a:r>
              <a:rPr lang="en-US" altLang="zh-CN" sz="1600" dirty="0">
                <a:solidFill>
                  <a:schemeClr val="accent1"/>
                </a:solidFill>
              </a:rPr>
              <a:t>-</a:t>
            </a:r>
            <a:r>
              <a:rPr lang="zh-CN" altLang="en-US" sz="1600" dirty="0">
                <a:solidFill>
                  <a:schemeClr val="accent1"/>
                </a:solidFill>
              </a:rPr>
              <a:t>住宿费选择住宿费的标准，</a:t>
            </a:r>
            <a:endParaRPr lang="en-US" altLang="zh-CN" sz="1600" dirty="0">
              <a:solidFill>
                <a:schemeClr val="accent1"/>
              </a:solidFill>
            </a:endParaRPr>
          </a:p>
          <a:p>
            <a:r>
              <a:rPr lang="zh-CN" altLang="en-US" sz="1600" dirty="0">
                <a:solidFill>
                  <a:schemeClr val="accent1"/>
                </a:solidFill>
              </a:rPr>
              <a:t>选项来自“费用标准分类”</a:t>
            </a:r>
          </a:p>
        </p:txBody>
      </p:sp>
      <p:sp>
        <p:nvSpPr>
          <p:cNvPr id="9224" name="TextBox 9223"/>
          <p:cNvSpPr txBox="1"/>
          <p:nvPr/>
        </p:nvSpPr>
        <p:spPr>
          <a:xfrm>
            <a:off x="5684951" y="6063799"/>
            <a:ext cx="4732386" cy="584775"/>
          </a:xfrm>
          <a:prstGeom prst="rect">
            <a:avLst/>
          </a:prstGeom>
          <a:noFill/>
        </p:spPr>
        <p:txBody>
          <a:bodyPr wrap="none" rtlCol="0">
            <a:spAutoFit/>
          </a:bodyPr>
          <a:lstStyle/>
          <a:p>
            <a:r>
              <a:rPr lang="zh-CN" altLang="en-US" sz="1600" dirty="0">
                <a:solidFill>
                  <a:srgbClr val="FF0000"/>
                </a:solidFill>
              </a:rPr>
              <a:t>预算控制：勾选才会进行预算管控，否则不匹配预算</a:t>
            </a:r>
            <a:endParaRPr lang="en-US" altLang="zh-CN" sz="1600" dirty="0">
              <a:solidFill>
                <a:srgbClr val="FF0000"/>
              </a:solidFill>
            </a:endParaRPr>
          </a:p>
          <a:p>
            <a:r>
              <a:rPr lang="zh-CN" altLang="en-US" sz="1600" dirty="0">
                <a:solidFill>
                  <a:srgbClr val="FF0000"/>
                </a:solidFill>
              </a:rPr>
              <a:t>选择预算控制范围与对应的预算分类</a:t>
            </a:r>
          </a:p>
        </p:txBody>
      </p:sp>
      <p:cxnSp>
        <p:nvCxnSpPr>
          <p:cNvPr id="9226" name="直接箭头连接符 9225"/>
          <p:cNvCxnSpPr/>
          <p:nvPr/>
        </p:nvCxnSpPr>
        <p:spPr>
          <a:xfrm flipH="1">
            <a:off x="2228045" y="5614530"/>
            <a:ext cx="2382590" cy="741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8" name="直接箭头连接符 9227"/>
          <p:cNvCxnSpPr/>
          <p:nvPr/>
        </p:nvCxnSpPr>
        <p:spPr>
          <a:xfrm flipH="1">
            <a:off x="2562896" y="5985358"/>
            <a:ext cx="2562896" cy="13169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30" name="直接箭头连接符 9229"/>
          <p:cNvCxnSpPr/>
          <p:nvPr/>
        </p:nvCxnSpPr>
        <p:spPr>
          <a:xfrm flipH="1">
            <a:off x="3285332" y="6478073"/>
            <a:ext cx="3155810" cy="15712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2" name="直角上箭头 9231"/>
          <p:cNvSpPr/>
          <p:nvPr/>
        </p:nvSpPr>
        <p:spPr>
          <a:xfrm>
            <a:off x="4935072" y="7616009"/>
            <a:ext cx="3899835" cy="433287"/>
          </a:xfrm>
          <a:prstGeom prst="bentUpArrow">
            <a:avLst>
              <a:gd name="adj1" fmla="val 25000"/>
              <a:gd name="adj2" fmla="val 14597"/>
              <a:gd name="adj3" fmla="val 25000"/>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33" name="矩形标注 9232"/>
          <p:cNvSpPr/>
          <p:nvPr/>
        </p:nvSpPr>
        <p:spPr>
          <a:xfrm>
            <a:off x="2228045" y="467044"/>
            <a:ext cx="3247987" cy="612648"/>
          </a:xfrm>
          <a:prstGeom prst="wedgeRectCallou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注：可新建可导入</a:t>
            </a:r>
          </a:p>
        </p:txBody>
      </p:sp>
    </p:spTree>
    <p:extLst>
      <p:ext uri="{BB962C8B-B14F-4D97-AF65-F5344CB8AC3E}">
        <p14:creationId xmlns:p14="http://schemas.microsoft.com/office/powerpoint/2010/main" val="40671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circle(in)">
                                      <p:cBhvr>
                                        <p:cTn id="7" dur="20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circle(in)">
                                      <p:cBhvr>
                                        <p:cTn id="12" dur="2000"/>
                                        <p:tgtEl>
                                          <p:spTgt spid="922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233"/>
                                        </p:tgtEl>
                                        <p:attrNameLst>
                                          <p:attrName>style.visibility</p:attrName>
                                        </p:attrNameLst>
                                      </p:cBhvr>
                                      <p:to>
                                        <p:strVal val="visible"/>
                                      </p:to>
                                    </p:set>
                                    <p:animEffect transition="in" filter="wheel(1)">
                                      <p:cBhvr>
                                        <p:cTn id="17" dur="2000"/>
                                        <p:tgtEl>
                                          <p:spTgt spid="92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circle(in)">
                                      <p:cBhvr>
                                        <p:cTn id="32" dur="20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circle(in)">
                                      <p:cBhvr>
                                        <p:cTn id="37" dur="20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circle(in)">
                                      <p:cBhvr>
                                        <p:cTn id="42" dur="2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216"/>
                                        </p:tgtEl>
                                        <p:attrNameLst>
                                          <p:attrName>style.visibility</p:attrName>
                                        </p:attrNameLst>
                                      </p:cBhvr>
                                      <p:to>
                                        <p:strVal val="visible"/>
                                      </p:to>
                                    </p:set>
                                    <p:animEffect transition="in" filter="wipe(down)">
                                      <p:cBhvr>
                                        <p:cTn id="47" dur="500"/>
                                        <p:tgtEl>
                                          <p:spTgt spid="92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226"/>
                                        </p:tgtEl>
                                        <p:attrNameLst>
                                          <p:attrName>style.visibility</p:attrName>
                                        </p:attrNameLst>
                                      </p:cBhvr>
                                      <p:to>
                                        <p:strVal val="visible"/>
                                      </p:to>
                                    </p:set>
                                    <p:animEffect transition="in" filter="wipe(down)">
                                      <p:cBhvr>
                                        <p:cTn id="52" dur="500"/>
                                        <p:tgtEl>
                                          <p:spTgt spid="9226"/>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9223"/>
                                        </p:tgtEl>
                                        <p:attrNameLst>
                                          <p:attrName>style.visibility</p:attrName>
                                        </p:attrNameLst>
                                      </p:cBhvr>
                                      <p:to>
                                        <p:strVal val="visible"/>
                                      </p:to>
                                    </p:set>
                                    <p:animEffect transition="in" filter="circle(in)">
                                      <p:cBhvr>
                                        <p:cTn id="57" dur="2000"/>
                                        <p:tgtEl>
                                          <p:spTgt spid="9223"/>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9228"/>
                                        </p:tgtEl>
                                        <p:attrNameLst>
                                          <p:attrName>style.visibility</p:attrName>
                                        </p:attrNameLst>
                                      </p:cBhvr>
                                      <p:to>
                                        <p:strVal val="visible"/>
                                      </p:to>
                                    </p:set>
                                    <p:animEffect transition="in" filter="circle(in)">
                                      <p:cBhvr>
                                        <p:cTn id="62" dur="2000"/>
                                        <p:tgtEl>
                                          <p:spTgt spid="9228"/>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9224"/>
                                        </p:tgtEl>
                                        <p:attrNameLst>
                                          <p:attrName>style.visibility</p:attrName>
                                        </p:attrNameLst>
                                      </p:cBhvr>
                                      <p:to>
                                        <p:strVal val="visible"/>
                                      </p:to>
                                    </p:set>
                                    <p:animEffect transition="in" filter="wheel(1)">
                                      <p:cBhvr>
                                        <p:cTn id="67" dur="2000"/>
                                        <p:tgtEl>
                                          <p:spTgt spid="9224"/>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9230"/>
                                        </p:tgtEl>
                                        <p:attrNameLst>
                                          <p:attrName>style.visibility</p:attrName>
                                        </p:attrNameLst>
                                      </p:cBhvr>
                                      <p:to>
                                        <p:strVal val="visible"/>
                                      </p:to>
                                    </p:set>
                                    <p:animEffect transition="in" filter="wheel(1)">
                                      <p:cBhvr>
                                        <p:cTn id="72" dur="2000"/>
                                        <p:tgtEl>
                                          <p:spTgt spid="9230"/>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9232"/>
                                        </p:tgtEl>
                                        <p:attrNameLst>
                                          <p:attrName>style.visibility</p:attrName>
                                        </p:attrNameLst>
                                      </p:cBhvr>
                                      <p:to>
                                        <p:strVal val="visible"/>
                                      </p:to>
                                    </p:set>
                                    <p:animEffect transition="in" filter="wheel(1)">
                                      <p:cBhvr>
                                        <p:cTn id="77" dur="2000"/>
                                        <p:tgtEl>
                                          <p:spTgt spid="9232"/>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nodeType="clickEffect">
                                  <p:stCondLst>
                                    <p:cond delay="0"/>
                                  </p:stCondLst>
                                  <p:childTnLst>
                                    <p:set>
                                      <p:cBhvr>
                                        <p:cTn id="81" dur="1" fill="hold">
                                          <p:stCondLst>
                                            <p:cond delay="0"/>
                                          </p:stCondLst>
                                        </p:cTn>
                                        <p:tgtEl>
                                          <p:spTgt spid="9231"/>
                                        </p:tgtEl>
                                        <p:attrNameLst>
                                          <p:attrName>style.visibility</p:attrName>
                                        </p:attrNameLst>
                                      </p:cBhvr>
                                      <p:to>
                                        <p:strVal val="visible"/>
                                      </p:to>
                                    </p:set>
                                    <p:animEffect transition="in" filter="wheel(1)">
                                      <p:cBhvr>
                                        <p:cTn id="82" dur="2000"/>
                                        <p:tgtEl>
                                          <p:spTgt spid="9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6" grpId="0" animBg="1"/>
      <p:bldP spid="37" grpId="0" animBg="1"/>
      <p:bldP spid="38" grpId="0" animBg="1"/>
      <p:bldP spid="39" grpId="0" animBg="1"/>
      <p:bldP spid="9216" grpId="0"/>
      <p:bldP spid="9223" grpId="0"/>
      <p:bldP spid="9224" grpId="0"/>
      <p:bldP spid="9232" grpId="0" animBg="1"/>
      <p:bldP spid="92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r>
              <a:rPr lang="zh-CN" altLang="en-US" dirty="0"/>
              <a:t>费用报销基础设置</a:t>
            </a:r>
            <a:r>
              <a:rPr lang="en-US" altLang="zh-CN" dirty="0"/>
              <a:t>—</a:t>
            </a:r>
            <a:r>
              <a:rPr lang="zh-CN" altLang="en-US" dirty="0"/>
              <a:t>费用类型</a:t>
            </a:r>
            <a:r>
              <a:rPr lang="en-US" altLang="zh-CN" dirty="0"/>
              <a:t>+</a:t>
            </a:r>
            <a:r>
              <a:rPr lang="zh-CN" altLang="en-US" dirty="0"/>
              <a:t>预算归属部门属性</a:t>
            </a:r>
            <a:r>
              <a:rPr lang="en-US" altLang="zh-CN" dirty="0"/>
              <a:t>=</a:t>
            </a:r>
            <a:r>
              <a:rPr lang="zh-CN" altLang="en-US" dirty="0"/>
              <a:t>预算科目</a:t>
            </a:r>
          </a:p>
        </p:txBody>
      </p:sp>
      <p:sp>
        <p:nvSpPr>
          <p:cNvPr id="6" name="文本框 5"/>
          <p:cNvSpPr txBox="1"/>
          <p:nvPr/>
        </p:nvSpPr>
        <p:spPr>
          <a:xfrm>
            <a:off x="968327" y="1122605"/>
            <a:ext cx="10568917" cy="369332"/>
          </a:xfrm>
          <a:prstGeom prst="rect">
            <a:avLst/>
          </a:prstGeom>
          <a:noFill/>
        </p:spPr>
        <p:txBody>
          <a:bodyPr wrap="square" rtlCol="0">
            <a:spAutoFit/>
          </a:bodyPr>
          <a:lstStyle/>
          <a:p>
            <a:r>
              <a:rPr lang="zh-CN" altLang="en-US" sz="1800" dirty="0">
                <a:latin typeface="+mn-lt"/>
                <a:ea typeface="+mn-ea"/>
                <a:cs typeface="+mn-cs"/>
              </a:rPr>
              <a:t>注：费用类型与预算科目为一对多的关系，具体匹配如下（会计科目仅做核算用）：</a:t>
            </a:r>
          </a:p>
        </p:txBody>
      </p:sp>
      <p:grpSp>
        <p:nvGrpSpPr>
          <p:cNvPr id="7" name="组合 6"/>
          <p:cNvGrpSpPr/>
          <p:nvPr/>
        </p:nvGrpSpPr>
        <p:grpSpPr>
          <a:xfrm>
            <a:off x="6398497" y="1782370"/>
            <a:ext cx="5452110" cy="1556903"/>
            <a:chOff x="5536194" y="603752"/>
            <a:chExt cx="5452110" cy="1702368"/>
          </a:xfrm>
        </p:grpSpPr>
        <p:sp>
          <p:nvSpPr>
            <p:cNvPr id="8" name="Rectangle 26"/>
            <p:cNvSpPr/>
            <p:nvPr/>
          </p:nvSpPr>
          <p:spPr>
            <a:xfrm>
              <a:off x="6328537" y="1428761"/>
              <a:ext cx="1512888"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、财务部</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（管理 </a:t>
              </a:r>
              <a:r>
                <a:rPr lang="en-US" altLang="zh-CN" sz="1100" b="1" dirty="0">
                  <a:latin typeface="微软雅黑" pitchFamily="34" charset="-122"/>
                  <a:ea typeface="微软雅黑" pitchFamily="34" charset="-122"/>
                </a:rPr>
                <a:t>6601</a:t>
              </a:r>
              <a:r>
                <a:rPr lang="zh-CN" altLang="en-US" sz="1100" b="1" dirty="0">
                  <a:latin typeface="微软雅黑" pitchFamily="34" charset="-122"/>
                  <a:ea typeface="微软雅黑" pitchFamily="34" charset="-122"/>
                </a:rPr>
                <a:t>）</a:t>
              </a:r>
            </a:p>
          </p:txBody>
        </p:sp>
        <p:sp>
          <p:nvSpPr>
            <p:cNvPr id="9" name="Rectangle 33"/>
            <p:cNvSpPr/>
            <p:nvPr/>
          </p:nvSpPr>
          <p:spPr>
            <a:xfrm>
              <a:off x="8273225" y="1428761"/>
              <a:ext cx="1512887"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2</a:t>
              </a:r>
              <a:r>
                <a:rPr lang="zh-CN" altLang="en-US" sz="1100" b="1" dirty="0">
                  <a:latin typeface="微软雅黑" pitchFamily="34" charset="-122"/>
                  <a:ea typeface="微软雅黑" pitchFamily="34" charset="-122"/>
                </a:rPr>
                <a:t>、药业销售部</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（销售</a:t>
              </a:r>
              <a:r>
                <a:rPr lang="en-US" altLang="zh-CN" sz="1100" b="1" dirty="0">
                  <a:latin typeface="微软雅黑" pitchFamily="34" charset="-122"/>
                  <a:ea typeface="微软雅黑" pitchFamily="34" charset="-122"/>
                </a:rPr>
                <a:t>6602</a:t>
              </a:r>
              <a:r>
                <a:rPr lang="zh-CN" altLang="en-US" sz="1100" b="1" dirty="0">
                  <a:latin typeface="微软雅黑" pitchFamily="34" charset="-122"/>
                  <a:ea typeface="微软雅黑" pitchFamily="34" charset="-122"/>
                </a:rPr>
                <a:t>）</a:t>
              </a:r>
            </a:p>
          </p:txBody>
        </p:sp>
        <p:sp>
          <p:nvSpPr>
            <p:cNvPr id="10" name="圆角矩形 9"/>
            <p:cNvSpPr/>
            <p:nvPr/>
          </p:nvSpPr>
          <p:spPr bwMode="auto">
            <a:xfrm>
              <a:off x="6927732" y="861133"/>
              <a:ext cx="2038722" cy="4000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lang="zh-CN" altLang="en-US" sz="2000" dirty="0">
                  <a:ea typeface="ＭＳ Ｐゴシック" charset="-128"/>
                  <a:cs typeface="ＭＳ Ｐゴシック" charset="-128"/>
                </a:rPr>
                <a:t>部门</a:t>
              </a:r>
              <a:r>
                <a:rPr lang="en-US" altLang="zh-CN" sz="2000" dirty="0">
                  <a:ea typeface="ＭＳ Ｐゴシック" charset="-128"/>
                  <a:cs typeface="ＭＳ Ｐゴシック" charset="-128"/>
                </a:rPr>
                <a:t>—</a:t>
              </a:r>
              <a:r>
                <a:rPr lang="zh-CN" altLang="en-US" sz="2000" dirty="0">
                  <a:ea typeface="ＭＳ Ｐゴシック" charset="-128"/>
                  <a:cs typeface="ＭＳ Ｐゴシック" charset="-128"/>
                </a:rPr>
                <a:t>部门属性</a:t>
              </a:r>
              <a:endParaRPr kumimoji="0" lang="zh-CN" altLang="en-US" sz="20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1" name="圆角矩形 10"/>
            <p:cNvSpPr/>
            <p:nvPr/>
          </p:nvSpPr>
          <p:spPr bwMode="auto">
            <a:xfrm>
              <a:off x="5536194" y="603752"/>
              <a:ext cx="5452110" cy="1702368"/>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12" name="组合 11"/>
          <p:cNvGrpSpPr/>
          <p:nvPr/>
        </p:nvGrpSpPr>
        <p:grpSpPr>
          <a:xfrm>
            <a:off x="550217" y="1782370"/>
            <a:ext cx="5452110" cy="1539312"/>
            <a:chOff x="0" y="675072"/>
            <a:chExt cx="5452110" cy="1719415"/>
          </a:xfrm>
        </p:grpSpPr>
        <p:sp>
          <p:nvSpPr>
            <p:cNvPr id="13" name="Rectangle 22"/>
            <p:cNvSpPr/>
            <p:nvPr/>
          </p:nvSpPr>
          <p:spPr>
            <a:xfrm>
              <a:off x="1807528" y="760417"/>
              <a:ext cx="1511300"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、管理费用科目</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6101</a:t>
              </a:r>
              <a:r>
                <a:rPr lang="zh-CN" altLang="en-US" sz="1100" b="1" dirty="0">
                  <a:latin typeface="微软雅黑" pitchFamily="34" charset="-122"/>
                  <a:ea typeface="微软雅黑" pitchFamily="34" charset="-122"/>
                </a:rPr>
                <a:t>）</a:t>
              </a:r>
            </a:p>
          </p:txBody>
        </p:sp>
        <p:sp>
          <p:nvSpPr>
            <p:cNvPr id="14" name="Rectangle 24"/>
            <p:cNvSpPr/>
            <p:nvPr/>
          </p:nvSpPr>
          <p:spPr>
            <a:xfrm>
              <a:off x="3752215" y="762005"/>
              <a:ext cx="1511300" cy="719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2</a:t>
              </a:r>
              <a:r>
                <a:rPr lang="zh-CN" altLang="en-US" sz="1100" b="1" dirty="0">
                  <a:latin typeface="微软雅黑" pitchFamily="34" charset="-122"/>
                  <a:ea typeface="微软雅黑" pitchFamily="34" charset="-122"/>
                </a:rPr>
                <a:t>、销售费用科目</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6102</a:t>
              </a:r>
              <a:r>
                <a:rPr lang="zh-CN" altLang="en-US" sz="1100" b="1" dirty="0">
                  <a:latin typeface="微软雅黑" pitchFamily="34" charset="-122"/>
                  <a:ea typeface="微软雅黑" pitchFamily="34" charset="-122"/>
                </a:rPr>
                <a:t>）</a:t>
              </a:r>
            </a:p>
          </p:txBody>
        </p:sp>
        <p:sp>
          <p:nvSpPr>
            <p:cNvPr id="15" name="TextBox 12"/>
            <p:cNvSpPr txBox="1">
              <a:spLocks noChangeArrowheads="1"/>
            </p:cNvSpPr>
            <p:nvPr/>
          </p:nvSpPr>
          <p:spPr bwMode="auto">
            <a:xfrm>
              <a:off x="1807528" y="1552580"/>
              <a:ext cx="1511300" cy="769441"/>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t>差旅费科目</a:t>
              </a:r>
              <a:endParaRPr lang="en-US" altLang="zh-CN" sz="1100" dirty="0"/>
            </a:p>
            <a:p>
              <a:r>
                <a:rPr lang="zh-CN" altLang="en-US" sz="1100" dirty="0"/>
                <a:t>（</a:t>
              </a:r>
              <a:r>
                <a:rPr lang="en-US" altLang="zh-CN" sz="1100" dirty="0"/>
                <a:t>610101</a:t>
              </a:r>
              <a:r>
                <a:rPr lang="zh-CN" altLang="en-US" sz="1100" dirty="0"/>
                <a:t>）</a:t>
              </a:r>
              <a:endParaRPr lang="en-US" altLang="zh-CN" sz="1100" dirty="0"/>
            </a:p>
            <a:p>
              <a:pPr>
                <a:buFont typeface="Wingdings" pitchFamily="2" charset="2"/>
                <a:buChar char="u"/>
              </a:pPr>
              <a:r>
                <a:rPr lang="zh-CN" altLang="en-US" sz="1100" dirty="0"/>
                <a:t>通讯费科目</a:t>
              </a:r>
              <a:endParaRPr lang="en-US" altLang="zh-CN" sz="1100" dirty="0"/>
            </a:p>
            <a:p>
              <a:r>
                <a:rPr lang="zh-CN" altLang="en-US" sz="1100" dirty="0"/>
                <a:t>（</a:t>
              </a:r>
              <a:r>
                <a:rPr lang="en-US" altLang="zh-CN" sz="1100" dirty="0"/>
                <a:t>610102</a:t>
              </a:r>
              <a:r>
                <a:rPr lang="zh-CN" altLang="en-US" sz="1100" dirty="0"/>
                <a:t>）</a:t>
              </a:r>
              <a:endParaRPr lang="en-US" altLang="zh-CN" sz="1100" dirty="0"/>
            </a:p>
          </p:txBody>
        </p:sp>
        <p:sp>
          <p:nvSpPr>
            <p:cNvPr id="16" name="TextBox 13"/>
            <p:cNvSpPr txBox="1">
              <a:spLocks noChangeArrowheads="1"/>
            </p:cNvSpPr>
            <p:nvPr/>
          </p:nvSpPr>
          <p:spPr bwMode="auto">
            <a:xfrm>
              <a:off x="3752215" y="1552580"/>
              <a:ext cx="1511300" cy="769441"/>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t>差旅费科目</a:t>
              </a:r>
              <a:endParaRPr lang="en-US" altLang="zh-CN" sz="1100" dirty="0"/>
            </a:p>
            <a:p>
              <a:r>
                <a:rPr lang="zh-CN" altLang="en-US" sz="1100" dirty="0"/>
                <a:t>（</a:t>
              </a:r>
              <a:r>
                <a:rPr lang="en-US" altLang="zh-CN" sz="1100" dirty="0"/>
                <a:t>610201</a:t>
              </a:r>
              <a:r>
                <a:rPr lang="zh-CN" altLang="en-US" sz="1100" dirty="0"/>
                <a:t>）</a:t>
              </a:r>
              <a:endParaRPr lang="en-US" altLang="zh-CN" sz="1100" dirty="0"/>
            </a:p>
            <a:p>
              <a:pPr>
                <a:buFont typeface="Wingdings" pitchFamily="2" charset="2"/>
                <a:buChar char="u"/>
              </a:pPr>
              <a:r>
                <a:rPr lang="zh-CN" altLang="en-US" sz="1100" dirty="0"/>
                <a:t>通讯费科目</a:t>
              </a:r>
              <a:endParaRPr lang="en-US" altLang="zh-CN" sz="1100" dirty="0"/>
            </a:p>
            <a:p>
              <a:r>
                <a:rPr lang="zh-CN" altLang="en-US" sz="1100" dirty="0"/>
                <a:t>（</a:t>
              </a:r>
              <a:r>
                <a:rPr lang="en-US" altLang="zh-CN" sz="1100" dirty="0"/>
                <a:t>610202</a:t>
              </a:r>
              <a:r>
                <a:rPr lang="zh-CN" altLang="en-US" sz="1100" dirty="0"/>
                <a:t>）</a:t>
              </a:r>
              <a:endParaRPr lang="en-US" altLang="zh-CN" sz="1100" dirty="0"/>
            </a:p>
          </p:txBody>
        </p:sp>
        <p:sp>
          <p:nvSpPr>
            <p:cNvPr id="17" name="圆角矩形 16"/>
            <p:cNvSpPr/>
            <p:nvPr/>
          </p:nvSpPr>
          <p:spPr bwMode="auto">
            <a:xfrm>
              <a:off x="84084" y="777242"/>
              <a:ext cx="1290057" cy="4000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charset="0"/>
                  <a:ea typeface="ＭＳ Ｐゴシック" charset="-128"/>
                  <a:cs typeface="ＭＳ Ｐゴシック" charset="-128"/>
                </a:rPr>
                <a:t>会计科目</a:t>
              </a:r>
              <a:endParaRPr kumimoji="0" lang="en-US" altLang="zh-CN" sz="20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8" name="圆角矩形 17"/>
            <p:cNvSpPr/>
            <p:nvPr/>
          </p:nvSpPr>
          <p:spPr bwMode="auto">
            <a:xfrm>
              <a:off x="0" y="675072"/>
              <a:ext cx="5452110" cy="1719415"/>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文本框 18"/>
            <p:cNvSpPr txBox="1"/>
            <p:nvPr/>
          </p:nvSpPr>
          <p:spPr>
            <a:xfrm>
              <a:off x="160513" y="1223902"/>
              <a:ext cx="1005403" cy="338554"/>
            </a:xfrm>
            <a:prstGeom prst="rect">
              <a:avLst/>
            </a:prstGeom>
            <a:noFill/>
          </p:spPr>
          <p:txBody>
            <a:bodyPr wrap="none" rtlCol="0">
              <a:spAutoFit/>
            </a:bodyPr>
            <a:lstStyle/>
            <a:p>
              <a:r>
                <a:rPr lang="zh-CN" altLang="en-US" sz="1600" dirty="0">
                  <a:ea typeface="ＭＳ Ｐゴシック" charset="-128"/>
                  <a:cs typeface="ＭＳ Ｐゴシック" charset="-128"/>
                </a:rPr>
                <a:t>财务使用</a:t>
              </a:r>
            </a:p>
          </p:txBody>
        </p:sp>
      </p:grpSp>
      <p:grpSp>
        <p:nvGrpSpPr>
          <p:cNvPr id="20" name="组合 19"/>
          <p:cNvGrpSpPr/>
          <p:nvPr/>
        </p:nvGrpSpPr>
        <p:grpSpPr>
          <a:xfrm>
            <a:off x="6389420" y="3544483"/>
            <a:ext cx="5461187" cy="2830158"/>
            <a:chOff x="5515380" y="2532954"/>
            <a:chExt cx="5301556" cy="2001466"/>
          </a:xfrm>
        </p:grpSpPr>
        <p:sp>
          <p:nvSpPr>
            <p:cNvPr id="21" name="Rectangle 22"/>
            <p:cNvSpPr/>
            <p:nvPr/>
          </p:nvSpPr>
          <p:spPr>
            <a:xfrm>
              <a:off x="6971656" y="2609509"/>
              <a:ext cx="1469567" cy="4110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机票</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61010401</a:t>
              </a:r>
              <a:r>
                <a:rPr lang="zh-CN" altLang="en-US" sz="1100" b="1" dirty="0">
                  <a:latin typeface="微软雅黑" pitchFamily="34" charset="-122"/>
                  <a:ea typeface="微软雅黑" pitchFamily="34" charset="-122"/>
                </a:rPr>
                <a:t>）</a:t>
              </a:r>
            </a:p>
          </p:txBody>
        </p:sp>
        <p:sp>
          <p:nvSpPr>
            <p:cNvPr id="22" name="Rectangle 24"/>
            <p:cNvSpPr/>
            <p:nvPr/>
          </p:nvSpPr>
          <p:spPr>
            <a:xfrm>
              <a:off x="8530131" y="2611113"/>
              <a:ext cx="1469567" cy="4095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2</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住宿</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61010402</a:t>
              </a:r>
              <a:r>
                <a:rPr lang="zh-CN" altLang="en-US" sz="1100" b="1" dirty="0">
                  <a:latin typeface="微软雅黑" pitchFamily="34" charset="-122"/>
                  <a:ea typeface="微软雅黑" pitchFamily="34" charset="-122"/>
                </a:rPr>
                <a:t>）</a:t>
              </a:r>
            </a:p>
          </p:txBody>
        </p:sp>
        <p:sp>
          <p:nvSpPr>
            <p:cNvPr id="23" name="TextBox 12"/>
            <p:cNvSpPr txBox="1">
              <a:spLocks noChangeArrowheads="1"/>
            </p:cNvSpPr>
            <p:nvPr/>
          </p:nvSpPr>
          <p:spPr bwMode="auto">
            <a:xfrm>
              <a:off x="6992438" y="3104464"/>
              <a:ext cx="1444399" cy="393620"/>
            </a:xfrm>
            <a:prstGeom prst="rect">
              <a:avLst/>
            </a:prstGeom>
            <a:noFill/>
            <a:ln w="9525">
              <a:solidFill>
                <a:schemeClr val="accent1"/>
              </a:solidFill>
              <a:miter lim="800000"/>
            </a:ln>
          </p:spPr>
          <p:txBody>
            <a:bodyPr wrap="square">
              <a:spAutoFit/>
            </a:bodyPr>
            <a:lstStyle/>
            <a:p>
              <a:pPr>
                <a:buFont typeface="Wingdings" pitchFamily="2" charset="2"/>
                <a:buChar char="u"/>
              </a:pPr>
              <a:r>
                <a:rPr lang="zh-CN" altLang="en-US" sz="1100" dirty="0"/>
                <a:t>差旅费科目</a:t>
              </a:r>
              <a:endParaRPr lang="en-US" altLang="zh-CN" sz="1100" dirty="0"/>
            </a:p>
            <a:p>
              <a:r>
                <a:rPr lang="zh-CN" altLang="en-US" sz="1100" dirty="0"/>
                <a:t>（</a:t>
              </a:r>
              <a:r>
                <a:rPr lang="en-US" altLang="zh-CN" sz="1100" dirty="0"/>
                <a:t>610101</a:t>
              </a:r>
              <a:r>
                <a:rPr lang="zh-CN" altLang="en-US" sz="1100" dirty="0"/>
                <a:t>）</a:t>
              </a:r>
              <a:endParaRPr lang="en-US" altLang="zh-CN" sz="1100" dirty="0"/>
            </a:p>
          </p:txBody>
        </p:sp>
        <p:sp>
          <p:nvSpPr>
            <p:cNvPr id="24" name="TextBox 13"/>
            <p:cNvSpPr txBox="1">
              <a:spLocks noChangeArrowheads="1"/>
            </p:cNvSpPr>
            <p:nvPr/>
          </p:nvSpPr>
          <p:spPr bwMode="auto">
            <a:xfrm>
              <a:off x="8530131" y="3110395"/>
              <a:ext cx="1469567" cy="304720"/>
            </a:xfrm>
            <a:prstGeom prst="rect">
              <a:avLst/>
            </a:prstGeom>
            <a:noFill/>
            <a:ln w="9525">
              <a:solidFill>
                <a:schemeClr val="accent1"/>
              </a:solidFill>
              <a:miter lim="800000"/>
            </a:ln>
          </p:spPr>
          <p:txBody>
            <a:bodyPr wrap="square">
              <a:spAutoFit/>
            </a:bodyPr>
            <a:lstStyle>
              <a:defPPr>
                <a:defRPr lang="en-US"/>
              </a:defPPr>
              <a:lvl1pPr>
                <a:buFont typeface="Wingdings" pitchFamily="2" charset="2"/>
                <a:buChar char="u"/>
                <a:defRPr sz="1100"/>
              </a:lvl1pPr>
            </a:lstStyle>
            <a:p>
              <a:r>
                <a:rPr lang="zh-CN" altLang="en-US" dirty="0"/>
                <a:t>差旅费科目</a:t>
              </a:r>
              <a:endParaRPr lang="en-US" altLang="zh-CN" dirty="0"/>
            </a:p>
            <a:p>
              <a:pPr>
                <a:buNone/>
              </a:pPr>
              <a:r>
                <a:rPr lang="zh-CN" altLang="en-US" dirty="0"/>
                <a:t>（</a:t>
              </a:r>
              <a:r>
                <a:rPr lang="en-US" altLang="zh-CN" dirty="0"/>
                <a:t>610101</a:t>
              </a:r>
              <a:r>
                <a:rPr lang="zh-CN" altLang="en-US" dirty="0"/>
                <a:t>）</a:t>
              </a:r>
              <a:endParaRPr lang="en-US" altLang="zh-CN" dirty="0"/>
            </a:p>
          </p:txBody>
        </p:sp>
        <p:sp>
          <p:nvSpPr>
            <p:cNvPr id="25" name="圆角矩形 24"/>
            <p:cNvSpPr/>
            <p:nvPr/>
          </p:nvSpPr>
          <p:spPr bwMode="auto">
            <a:xfrm>
              <a:off x="5597142" y="2635966"/>
              <a:ext cx="1254433" cy="26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lang="zh-CN" altLang="en-US" sz="2000" dirty="0">
                  <a:ea typeface="ＭＳ Ｐゴシック" charset="-128"/>
                  <a:cs typeface="ＭＳ Ｐゴシック" charset="-128"/>
                </a:rPr>
                <a:t>预算</a:t>
              </a:r>
              <a:r>
                <a:rPr kumimoji="0" lang="zh-CN" altLang="en-US" sz="2000" b="0" i="0" u="none" strike="noStrike" cap="none" normalizeH="0" baseline="0" dirty="0">
                  <a:ln>
                    <a:noFill/>
                  </a:ln>
                  <a:solidFill>
                    <a:schemeClr val="tx1"/>
                  </a:solidFill>
                  <a:effectLst/>
                  <a:latin typeface="Arial" charset="0"/>
                  <a:ea typeface="ＭＳ Ｐゴシック" charset="-128"/>
                  <a:cs typeface="ＭＳ Ｐゴシック" charset="-128"/>
                </a:rPr>
                <a:t>科目</a:t>
              </a:r>
              <a:endParaRPr kumimoji="0" lang="en-US" altLang="zh-CN" sz="20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6" name="圆角矩形 25"/>
            <p:cNvSpPr/>
            <p:nvPr/>
          </p:nvSpPr>
          <p:spPr bwMode="auto">
            <a:xfrm>
              <a:off x="5515380" y="2532954"/>
              <a:ext cx="5301556" cy="2001466"/>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7" name="文本框 26"/>
            <p:cNvSpPr txBox="1"/>
            <p:nvPr/>
          </p:nvSpPr>
          <p:spPr>
            <a:xfrm>
              <a:off x="5671461" y="3086315"/>
              <a:ext cx="977640" cy="341350"/>
            </a:xfrm>
            <a:prstGeom prst="rect">
              <a:avLst/>
            </a:prstGeom>
            <a:noFill/>
          </p:spPr>
          <p:txBody>
            <a:bodyPr wrap="none" rtlCol="0">
              <a:spAutoFit/>
            </a:bodyPr>
            <a:lstStyle/>
            <a:p>
              <a:r>
                <a:rPr lang="zh-CN" altLang="en-US" sz="1600" dirty="0">
                  <a:ea typeface="ＭＳ Ｐゴシック" charset="-128"/>
                  <a:cs typeface="ＭＳ Ｐゴシック" charset="-128"/>
                </a:rPr>
                <a:t>财务使用</a:t>
              </a:r>
            </a:p>
          </p:txBody>
        </p:sp>
      </p:grpSp>
      <p:grpSp>
        <p:nvGrpSpPr>
          <p:cNvPr id="28" name="组合 27"/>
          <p:cNvGrpSpPr/>
          <p:nvPr/>
        </p:nvGrpSpPr>
        <p:grpSpPr>
          <a:xfrm>
            <a:off x="550217" y="3540110"/>
            <a:ext cx="5522053" cy="2508041"/>
            <a:chOff x="452720" y="2344512"/>
            <a:chExt cx="5437591" cy="2791456"/>
          </a:xfrm>
        </p:grpSpPr>
        <p:grpSp>
          <p:nvGrpSpPr>
            <p:cNvPr id="29" name="组合 28"/>
            <p:cNvGrpSpPr/>
            <p:nvPr/>
          </p:nvGrpSpPr>
          <p:grpSpPr>
            <a:xfrm>
              <a:off x="452720" y="2344512"/>
              <a:ext cx="5437591" cy="2791456"/>
              <a:chOff x="452720" y="2344512"/>
              <a:chExt cx="5437591" cy="2791456"/>
            </a:xfrm>
          </p:grpSpPr>
          <p:grpSp>
            <p:nvGrpSpPr>
              <p:cNvPr id="33" name="组合 32"/>
              <p:cNvGrpSpPr/>
              <p:nvPr/>
            </p:nvGrpSpPr>
            <p:grpSpPr>
              <a:xfrm>
                <a:off x="452720" y="2344512"/>
                <a:ext cx="5437591" cy="2791456"/>
                <a:chOff x="2377716" y="2366070"/>
                <a:chExt cx="6193259" cy="3144281"/>
              </a:xfrm>
            </p:grpSpPr>
            <p:sp>
              <p:nvSpPr>
                <p:cNvPr id="35" name="Rectangle 26"/>
                <p:cNvSpPr/>
                <p:nvPr/>
              </p:nvSpPr>
              <p:spPr>
                <a:xfrm>
                  <a:off x="4513318" y="2556346"/>
                  <a:ext cx="1512888" cy="4268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机票</a:t>
                  </a:r>
                </a:p>
              </p:txBody>
            </p:sp>
            <p:sp>
              <p:nvSpPr>
                <p:cNvPr id="36" name="Rectangle 33"/>
                <p:cNvSpPr/>
                <p:nvPr/>
              </p:nvSpPr>
              <p:spPr>
                <a:xfrm>
                  <a:off x="6458006" y="2556346"/>
                  <a:ext cx="1512887" cy="4268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2</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住宿</a:t>
                  </a:r>
                </a:p>
              </p:txBody>
            </p:sp>
            <p:sp>
              <p:nvSpPr>
                <p:cNvPr id="37" name="圆角矩形 36"/>
                <p:cNvSpPr/>
                <p:nvPr/>
              </p:nvSpPr>
              <p:spPr bwMode="auto">
                <a:xfrm>
                  <a:off x="2507542" y="2569496"/>
                  <a:ext cx="1441199" cy="4463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lang="zh-CN" altLang="en-US" sz="2000" dirty="0">
                      <a:ea typeface="ＭＳ Ｐゴシック" charset="-128"/>
                      <a:cs typeface="ＭＳ Ｐゴシック" charset="-128"/>
                    </a:rPr>
                    <a:t>费用类型</a:t>
                  </a:r>
                  <a:endParaRPr lang="en-US" altLang="zh-CN" sz="2000" dirty="0">
                    <a:ea typeface="ＭＳ Ｐゴシック" charset="-128"/>
                    <a:cs typeface="ＭＳ Ｐゴシック" charset="-128"/>
                  </a:endParaRPr>
                </a:p>
              </p:txBody>
            </p:sp>
            <p:sp>
              <p:nvSpPr>
                <p:cNvPr id="38" name="TextBox 12"/>
                <p:cNvSpPr txBox="1">
                  <a:spLocks noChangeArrowheads="1"/>
                </p:cNvSpPr>
                <p:nvPr/>
              </p:nvSpPr>
              <p:spPr bwMode="auto">
                <a:xfrm>
                  <a:off x="4514906" y="3371032"/>
                  <a:ext cx="1511300" cy="866694"/>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solidFill>
                        <a:srgbClr val="FF0000"/>
                      </a:solidFill>
                    </a:rPr>
                    <a:t>差旅费科目</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610101</a:t>
                  </a:r>
                  <a:r>
                    <a:rPr lang="zh-CN" altLang="en-US" sz="1100" dirty="0">
                      <a:solidFill>
                        <a:srgbClr val="FF0000"/>
                      </a:solidFill>
                    </a:rPr>
                    <a:t>）</a:t>
                  </a:r>
                  <a:endParaRPr lang="en-US" altLang="zh-CN" sz="1100" dirty="0">
                    <a:solidFill>
                      <a:srgbClr val="FF0000"/>
                    </a:solidFill>
                  </a:endParaRPr>
                </a:p>
                <a:p>
                  <a:pPr>
                    <a:buFont typeface="Wingdings" pitchFamily="2" charset="2"/>
                    <a:buChar char="u"/>
                  </a:pPr>
                  <a:r>
                    <a:rPr lang="zh-CN" altLang="en-US" sz="1100" dirty="0">
                      <a:solidFill>
                        <a:srgbClr val="FF0000"/>
                      </a:solidFill>
                    </a:rPr>
                    <a:t>差旅费科目</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610201</a:t>
                  </a:r>
                  <a:r>
                    <a:rPr lang="zh-CN" altLang="en-US" sz="1100" dirty="0">
                      <a:solidFill>
                        <a:srgbClr val="FF0000"/>
                      </a:solidFill>
                    </a:rPr>
                    <a:t>）</a:t>
                  </a:r>
                  <a:endParaRPr lang="en-US" altLang="zh-CN" sz="1100" dirty="0">
                    <a:solidFill>
                      <a:srgbClr val="FF0000"/>
                    </a:solidFill>
                  </a:endParaRPr>
                </a:p>
              </p:txBody>
            </p:sp>
            <p:sp>
              <p:nvSpPr>
                <p:cNvPr id="39" name="TextBox 13"/>
                <p:cNvSpPr txBox="1">
                  <a:spLocks noChangeArrowheads="1"/>
                </p:cNvSpPr>
                <p:nvPr/>
              </p:nvSpPr>
              <p:spPr bwMode="auto">
                <a:xfrm>
                  <a:off x="6459593" y="3371032"/>
                  <a:ext cx="1511300" cy="866694"/>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solidFill>
                        <a:srgbClr val="FF0000"/>
                      </a:solidFill>
                    </a:rPr>
                    <a:t>差旅费科目</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610101</a:t>
                  </a:r>
                  <a:r>
                    <a:rPr lang="zh-CN" altLang="en-US" sz="1100" dirty="0">
                      <a:solidFill>
                        <a:srgbClr val="FF0000"/>
                      </a:solidFill>
                    </a:rPr>
                    <a:t>）</a:t>
                  </a:r>
                  <a:endParaRPr lang="en-US" altLang="zh-CN" sz="1100" dirty="0">
                    <a:solidFill>
                      <a:srgbClr val="FF0000"/>
                    </a:solidFill>
                  </a:endParaRPr>
                </a:p>
                <a:p>
                  <a:pPr>
                    <a:buFont typeface="Wingdings" pitchFamily="2" charset="2"/>
                    <a:buChar char="u"/>
                  </a:pPr>
                  <a:r>
                    <a:rPr lang="zh-CN" altLang="en-US" sz="1100" dirty="0">
                      <a:solidFill>
                        <a:srgbClr val="FF0000"/>
                      </a:solidFill>
                    </a:rPr>
                    <a:t>差旅费科目</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610201</a:t>
                  </a:r>
                  <a:r>
                    <a:rPr lang="zh-CN" altLang="en-US" sz="1100" dirty="0">
                      <a:solidFill>
                        <a:srgbClr val="FF0000"/>
                      </a:solidFill>
                    </a:rPr>
                    <a:t>）</a:t>
                  </a:r>
                  <a:endParaRPr lang="en-US" altLang="zh-CN" sz="1100" dirty="0">
                    <a:solidFill>
                      <a:srgbClr val="FF0000"/>
                    </a:solidFill>
                  </a:endParaRPr>
                </a:p>
              </p:txBody>
            </p:sp>
            <p:sp>
              <p:nvSpPr>
                <p:cNvPr id="40" name="圆角矩形 39"/>
                <p:cNvSpPr/>
                <p:nvPr/>
              </p:nvSpPr>
              <p:spPr bwMode="auto">
                <a:xfrm>
                  <a:off x="2377716" y="2366070"/>
                  <a:ext cx="6193259" cy="3144281"/>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文本框 40"/>
                <p:cNvSpPr txBox="1"/>
                <p:nvPr/>
              </p:nvSpPr>
              <p:spPr>
                <a:xfrm>
                  <a:off x="2472036" y="3015823"/>
                  <a:ext cx="1415772" cy="338554"/>
                </a:xfrm>
                <a:prstGeom prst="rect">
                  <a:avLst/>
                </a:prstGeom>
                <a:noFill/>
              </p:spPr>
              <p:txBody>
                <a:bodyPr wrap="none" rtlCol="0">
                  <a:spAutoFit/>
                </a:bodyPr>
                <a:lstStyle/>
                <a:p>
                  <a:r>
                    <a:rPr lang="zh-CN" altLang="en-US" sz="1600" dirty="0">
                      <a:ea typeface="ＭＳ Ｐゴシック" charset="-128"/>
                      <a:cs typeface="ＭＳ Ｐゴシック" charset="-128"/>
                    </a:rPr>
                    <a:t>业务人员使用</a:t>
                  </a:r>
                </a:p>
              </p:txBody>
            </p:sp>
          </p:grpSp>
          <p:sp>
            <p:nvSpPr>
              <p:cNvPr id="34" name="TextBox 12"/>
              <p:cNvSpPr txBox="1">
                <a:spLocks noChangeArrowheads="1"/>
              </p:cNvSpPr>
              <p:nvPr/>
            </p:nvSpPr>
            <p:spPr bwMode="auto">
              <a:xfrm>
                <a:off x="659280" y="3294175"/>
                <a:ext cx="1054133" cy="261610"/>
              </a:xfrm>
              <a:prstGeom prst="rect">
                <a:avLst/>
              </a:prstGeom>
              <a:noFill/>
              <a:ln w="9525">
                <a:solidFill>
                  <a:schemeClr val="accent1"/>
                </a:solidFill>
                <a:miter lim="800000"/>
              </a:ln>
            </p:spPr>
            <p:txBody>
              <a:bodyPr wrap="square">
                <a:spAutoFit/>
              </a:bodyPr>
              <a:lstStyle/>
              <a:p>
                <a:r>
                  <a:rPr lang="zh-CN" altLang="en-US" sz="1100" dirty="0">
                    <a:solidFill>
                      <a:srgbClr val="FF0000"/>
                    </a:solidFill>
                  </a:rPr>
                  <a:t>对应会计科目</a:t>
                </a:r>
                <a:endParaRPr lang="en-US" altLang="zh-CN" sz="1100" dirty="0">
                  <a:solidFill>
                    <a:srgbClr val="FF0000"/>
                  </a:solidFill>
                </a:endParaRPr>
              </a:p>
            </p:txBody>
          </p:sp>
        </p:grpSp>
        <p:sp>
          <p:nvSpPr>
            <p:cNvPr id="30" name="TextBox 12"/>
            <p:cNvSpPr txBox="1">
              <a:spLocks noChangeArrowheads="1"/>
            </p:cNvSpPr>
            <p:nvPr/>
          </p:nvSpPr>
          <p:spPr bwMode="auto">
            <a:xfrm>
              <a:off x="2316686" y="4072276"/>
              <a:ext cx="1326899" cy="856390"/>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solidFill>
                    <a:srgbClr val="FF0000"/>
                  </a:solidFill>
                </a:rPr>
                <a:t>差旅费</a:t>
              </a:r>
              <a:r>
                <a:rPr lang="en-US" altLang="zh-CN" sz="1100" dirty="0">
                  <a:solidFill>
                    <a:srgbClr val="FF0000"/>
                  </a:solidFill>
                </a:rPr>
                <a:t>—</a:t>
              </a:r>
              <a:r>
                <a:rPr lang="zh-CN" altLang="en-US" sz="1100" dirty="0">
                  <a:solidFill>
                    <a:srgbClr val="FF0000"/>
                  </a:solidFill>
                </a:rPr>
                <a:t>机票</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61010401</a:t>
              </a:r>
              <a:r>
                <a:rPr lang="zh-CN" altLang="en-US" sz="1100" dirty="0">
                  <a:solidFill>
                    <a:srgbClr val="FF0000"/>
                  </a:solidFill>
                </a:rPr>
                <a:t>）</a:t>
              </a:r>
              <a:endParaRPr lang="en-US" altLang="zh-CN" sz="1100" dirty="0">
                <a:solidFill>
                  <a:srgbClr val="FF0000"/>
                </a:solidFill>
              </a:endParaRPr>
            </a:p>
            <a:p>
              <a:pPr>
                <a:buFont typeface="Wingdings" pitchFamily="2" charset="2"/>
                <a:buChar char="u"/>
              </a:pPr>
              <a:r>
                <a:rPr lang="zh-CN" altLang="en-US" sz="1100" dirty="0">
                  <a:solidFill>
                    <a:srgbClr val="FF0000"/>
                  </a:solidFill>
                </a:rPr>
                <a:t>差旅费</a:t>
              </a:r>
              <a:r>
                <a:rPr lang="en-US" altLang="zh-CN" sz="1100" dirty="0">
                  <a:solidFill>
                    <a:srgbClr val="FF0000"/>
                  </a:solidFill>
                </a:rPr>
                <a:t>—</a:t>
              </a:r>
              <a:r>
                <a:rPr lang="zh-CN" altLang="en-US" sz="1100" dirty="0">
                  <a:solidFill>
                    <a:srgbClr val="FF0000"/>
                  </a:solidFill>
                </a:rPr>
                <a:t>机票</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61020401</a:t>
              </a:r>
              <a:r>
                <a:rPr lang="zh-CN" altLang="en-US" sz="1100" dirty="0">
                  <a:solidFill>
                    <a:srgbClr val="FF0000"/>
                  </a:solidFill>
                </a:rPr>
                <a:t>）</a:t>
              </a:r>
            </a:p>
          </p:txBody>
        </p:sp>
        <p:sp>
          <p:nvSpPr>
            <p:cNvPr id="31" name="TextBox 13"/>
            <p:cNvSpPr txBox="1">
              <a:spLocks noChangeArrowheads="1"/>
            </p:cNvSpPr>
            <p:nvPr/>
          </p:nvSpPr>
          <p:spPr bwMode="auto">
            <a:xfrm>
              <a:off x="4024092" y="4072276"/>
              <a:ext cx="1326899" cy="856390"/>
            </a:xfrm>
            <a:prstGeom prst="rect">
              <a:avLst/>
            </a:prstGeom>
            <a:noFill/>
            <a:ln w="9525">
              <a:solidFill>
                <a:schemeClr val="accent1"/>
              </a:solidFill>
              <a:miter lim="800000"/>
            </a:ln>
          </p:spPr>
          <p:txBody>
            <a:bodyPr>
              <a:spAutoFit/>
            </a:bodyPr>
            <a:lstStyle/>
            <a:p>
              <a:pPr>
                <a:buFont typeface="Wingdings" pitchFamily="2" charset="2"/>
                <a:buChar char="u"/>
              </a:pPr>
              <a:r>
                <a:rPr lang="zh-CN" altLang="en-US" sz="1100" dirty="0">
                  <a:solidFill>
                    <a:srgbClr val="FF0000"/>
                  </a:solidFill>
                </a:rPr>
                <a:t>差旅费</a:t>
              </a:r>
              <a:r>
                <a:rPr lang="en-US" altLang="zh-CN" sz="1100" dirty="0">
                  <a:solidFill>
                    <a:srgbClr val="FF0000"/>
                  </a:solidFill>
                </a:rPr>
                <a:t>—</a:t>
              </a:r>
              <a:r>
                <a:rPr lang="zh-CN" altLang="en-US" sz="1100" dirty="0">
                  <a:solidFill>
                    <a:srgbClr val="FF0000"/>
                  </a:solidFill>
                </a:rPr>
                <a:t>住宿</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61010402</a:t>
              </a:r>
              <a:r>
                <a:rPr lang="zh-CN" altLang="en-US" sz="1100" dirty="0">
                  <a:solidFill>
                    <a:srgbClr val="FF0000"/>
                  </a:solidFill>
                </a:rPr>
                <a:t>）</a:t>
              </a:r>
              <a:endParaRPr lang="en-US" altLang="zh-CN" sz="1100" dirty="0">
                <a:solidFill>
                  <a:srgbClr val="FF0000"/>
                </a:solidFill>
              </a:endParaRPr>
            </a:p>
            <a:p>
              <a:pPr>
                <a:buFont typeface="Wingdings" pitchFamily="2" charset="2"/>
                <a:buChar char="u"/>
              </a:pPr>
              <a:r>
                <a:rPr lang="zh-CN" altLang="en-US" sz="1100" dirty="0">
                  <a:solidFill>
                    <a:srgbClr val="FF0000"/>
                  </a:solidFill>
                </a:rPr>
                <a:t>差旅费</a:t>
              </a:r>
              <a:r>
                <a:rPr lang="en-US" altLang="zh-CN" sz="1100" dirty="0">
                  <a:solidFill>
                    <a:srgbClr val="FF0000"/>
                  </a:solidFill>
                </a:rPr>
                <a:t>—</a:t>
              </a:r>
              <a:r>
                <a:rPr lang="zh-CN" altLang="en-US" sz="1100" dirty="0">
                  <a:solidFill>
                    <a:srgbClr val="FF0000"/>
                  </a:solidFill>
                </a:rPr>
                <a:t>住宿</a:t>
              </a:r>
              <a:endParaRPr lang="en-US" altLang="zh-CN" sz="1100" dirty="0">
                <a:solidFill>
                  <a:srgbClr val="FF0000"/>
                </a:solidFill>
              </a:endParaRPr>
            </a:p>
            <a:p>
              <a:r>
                <a:rPr lang="zh-CN" altLang="en-US" sz="1100" dirty="0">
                  <a:solidFill>
                    <a:srgbClr val="FF0000"/>
                  </a:solidFill>
                </a:rPr>
                <a:t>（</a:t>
              </a:r>
              <a:r>
                <a:rPr lang="en-US" altLang="zh-CN" sz="1100" dirty="0">
                  <a:solidFill>
                    <a:srgbClr val="FF0000"/>
                  </a:solidFill>
                </a:rPr>
                <a:t>61020402</a:t>
              </a:r>
              <a:r>
                <a:rPr lang="zh-CN" altLang="en-US" sz="1100" dirty="0">
                  <a:solidFill>
                    <a:srgbClr val="FF0000"/>
                  </a:solidFill>
                </a:rPr>
                <a:t>）</a:t>
              </a:r>
            </a:p>
          </p:txBody>
        </p:sp>
        <p:sp>
          <p:nvSpPr>
            <p:cNvPr id="32" name="TextBox 12"/>
            <p:cNvSpPr txBox="1">
              <a:spLocks noChangeArrowheads="1"/>
            </p:cNvSpPr>
            <p:nvPr/>
          </p:nvSpPr>
          <p:spPr bwMode="auto">
            <a:xfrm>
              <a:off x="646824" y="4129745"/>
              <a:ext cx="1054133" cy="261610"/>
            </a:xfrm>
            <a:prstGeom prst="rect">
              <a:avLst/>
            </a:prstGeom>
            <a:noFill/>
            <a:ln w="9525">
              <a:solidFill>
                <a:schemeClr val="accent1"/>
              </a:solidFill>
              <a:miter lim="800000"/>
            </a:ln>
          </p:spPr>
          <p:txBody>
            <a:bodyPr wrap="square">
              <a:spAutoFit/>
            </a:bodyPr>
            <a:lstStyle/>
            <a:p>
              <a:r>
                <a:rPr lang="zh-CN" altLang="en-US" sz="1100" dirty="0">
                  <a:solidFill>
                    <a:srgbClr val="FF0000"/>
                  </a:solidFill>
                </a:rPr>
                <a:t>对应预算科目</a:t>
              </a:r>
              <a:endParaRPr lang="en-US" altLang="zh-CN" sz="1100" dirty="0">
                <a:solidFill>
                  <a:srgbClr val="FF0000"/>
                </a:solidFill>
              </a:endParaRPr>
            </a:p>
          </p:txBody>
        </p:sp>
      </p:grpSp>
      <p:sp>
        <p:nvSpPr>
          <p:cNvPr id="42" name="Rectangle 22"/>
          <p:cNvSpPr/>
          <p:nvPr/>
        </p:nvSpPr>
        <p:spPr>
          <a:xfrm>
            <a:off x="7910953" y="5132821"/>
            <a:ext cx="1513816" cy="5813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机票</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61020401</a:t>
            </a:r>
            <a:r>
              <a:rPr lang="zh-CN" altLang="en-US" sz="1100" b="1" dirty="0">
                <a:latin typeface="微软雅黑" pitchFamily="34" charset="-122"/>
                <a:ea typeface="微软雅黑" pitchFamily="34" charset="-122"/>
              </a:rPr>
              <a:t>）</a:t>
            </a:r>
          </a:p>
        </p:txBody>
      </p:sp>
      <p:sp>
        <p:nvSpPr>
          <p:cNvPr id="43" name="Rectangle 24"/>
          <p:cNvSpPr/>
          <p:nvPr/>
        </p:nvSpPr>
        <p:spPr>
          <a:xfrm>
            <a:off x="9516354" y="5135089"/>
            <a:ext cx="1513816" cy="5790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latin typeface="微软雅黑" pitchFamily="34" charset="-122"/>
                <a:ea typeface="微软雅黑" pitchFamily="34" charset="-122"/>
              </a:rPr>
              <a:t>2</a:t>
            </a:r>
            <a:r>
              <a:rPr lang="zh-CN" altLang="en-US" sz="1100" b="1" dirty="0">
                <a:latin typeface="微软雅黑" pitchFamily="34" charset="-122"/>
                <a:ea typeface="微软雅黑" pitchFamily="34" charset="-122"/>
              </a:rPr>
              <a:t>、差旅费</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住宿</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61020402</a:t>
            </a:r>
            <a:r>
              <a:rPr lang="zh-CN" altLang="en-US" sz="1100" b="1" dirty="0">
                <a:latin typeface="微软雅黑" pitchFamily="34" charset="-122"/>
                <a:ea typeface="微软雅黑" pitchFamily="34" charset="-122"/>
              </a:rPr>
              <a:t>）</a:t>
            </a:r>
          </a:p>
        </p:txBody>
      </p:sp>
      <p:sp>
        <p:nvSpPr>
          <p:cNvPr id="44" name="TextBox 12"/>
          <p:cNvSpPr txBox="1">
            <a:spLocks noChangeArrowheads="1"/>
          </p:cNvSpPr>
          <p:nvPr/>
        </p:nvSpPr>
        <p:spPr bwMode="auto">
          <a:xfrm>
            <a:off x="7932361" y="5832708"/>
            <a:ext cx="1487890" cy="430887"/>
          </a:xfrm>
          <a:prstGeom prst="rect">
            <a:avLst/>
          </a:prstGeom>
          <a:noFill/>
          <a:ln w="9525">
            <a:solidFill>
              <a:schemeClr val="accent1"/>
            </a:solidFill>
            <a:miter lim="800000"/>
          </a:ln>
        </p:spPr>
        <p:txBody>
          <a:bodyPr wrap="square">
            <a:spAutoFit/>
          </a:bodyPr>
          <a:lstStyle/>
          <a:p>
            <a:pPr>
              <a:buFont typeface="Wingdings" pitchFamily="2" charset="2"/>
              <a:buChar char="u"/>
            </a:pPr>
            <a:r>
              <a:rPr lang="zh-CN" altLang="en-US" sz="1100" dirty="0"/>
              <a:t>差旅费科目</a:t>
            </a:r>
            <a:endParaRPr lang="en-US" altLang="zh-CN" sz="1100" dirty="0"/>
          </a:p>
          <a:p>
            <a:r>
              <a:rPr lang="zh-CN" altLang="en-US" sz="1100" dirty="0"/>
              <a:t>（</a:t>
            </a:r>
            <a:r>
              <a:rPr lang="en-US" altLang="zh-CN" sz="1100" dirty="0"/>
              <a:t>610201</a:t>
            </a:r>
            <a:r>
              <a:rPr lang="zh-CN" altLang="en-US" sz="1100" dirty="0"/>
              <a:t>）</a:t>
            </a:r>
            <a:endParaRPr lang="en-US" altLang="zh-CN" sz="1100" dirty="0"/>
          </a:p>
        </p:txBody>
      </p:sp>
      <p:sp>
        <p:nvSpPr>
          <p:cNvPr id="45" name="TextBox 13"/>
          <p:cNvSpPr txBox="1">
            <a:spLocks noChangeArrowheads="1"/>
          </p:cNvSpPr>
          <p:nvPr/>
        </p:nvSpPr>
        <p:spPr bwMode="auto">
          <a:xfrm>
            <a:off x="9516354" y="5841095"/>
            <a:ext cx="1513816" cy="430887"/>
          </a:xfrm>
          <a:prstGeom prst="rect">
            <a:avLst/>
          </a:prstGeom>
          <a:noFill/>
          <a:ln w="9525">
            <a:solidFill>
              <a:schemeClr val="accent1"/>
            </a:solidFill>
            <a:miter lim="800000"/>
          </a:ln>
        </p:spPr>
        <p:txBody>
          <a:bodyPr wrap="square">
            <a:spAutoFit/>
          </a:bodyPr>
          <a:lstStyle>
            <a:defPPr>
              <a:defRPr lang="en-US"/>
            </a:defPPr>
            <a:lvl1pPr>
              <a:buFont typeface="Wingdings" pitchFamily="2" charset="2"/>
              <a:buChar char="u"/>
              <a:defRPr sz="1100"/>
            </a:lvl1pPr>
          </a:lstStyle>
          <a:p>
            <a:r>
              <a:rPr lang="zh-CN" altLang="en-US" dirty="0"/>
              <a:t>差旅费科目</a:t>
            </a:r>
            <a:endParaRPr lang="en-US" altLang="zh-CN" dirty="0"/>
          </a:p>
          <a:p>
            <a:pPr>
              <a:buNone/>
            </a:pPr>
            <a:r>
              <a:rPr lang="zh-CN" altLang="en-US" dirty="0"/>
              <a:t>（</a:t>
            </a:r>
            <a:r>
              <a:rPr lang="en-US" altLang="zh-CN" dirty="0"/>
              <a:t>610201</a:t>
            </a:r>
            <a:r>
              <a:rPr lang="zh-CN" altLang="en-US" dirty="0"/>
              <a:t>）</a:t>
            </a:r>
            <a:endParaRPr lang="en-US" altLang="zh-CN" dirty="0"/>
          </a:p>
        </p:txBody>
      </p:sp>
    </p:spTree>
    <p:extLst>
      <p:ext uri="{BB962C8B-B14F-4D97-AF65-F5344CB8AC3E}">
        <p14:creationId xmlns:p14="http://schemas.microsoft.com/office/powerpoint/2010/main" val="3118648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7456" y="908402"/>
            <a:ext cx="11186331" cy="1938992"/>
          </a:xfrm>
          <a:prstGeom prst="rect">
            <a:avLst/>
          </a:prstGeom>
          <a:noFill/>
        </p:spPr>
        <p:txBody>
          <a:bodyPr wrap="square" rtlCol="0">
            <a:spAutoFit/>
          </a:bodyPr>
          <a:lstStyle/>
          <a:p>
            <a:r>
              <a:rPr lang="en-US" altLang="zh-CN" sz="2000" dirty="0">
                <a:solidFill>
                  <a:srgbClr val="FF0000"/>
                </a:solidFill>
                <a:latin typeface="Verdana" pitchFamily="34" charset="0"/>
                <a:ea typeface="黑体" pitchFamily="49" charset="-122"/>
              </a:rPr>
              <a:t>1</a:t>
            </a:r>
            <a:r>
              <a:rPr lang="zh-CN" altLang="en-US" sz="2000" dirty="0">
                <a:solidFill>
                  <a:srgbClr val="FF0000"/>
                </a:solidFill>
                <a:latin typeface="Verdana" pitchFamily="34" charset="0"/>
                <a:ea typeface="黑体" pitchFamily="49" charset="-122"/>
              </a:rPr>
              <a:t>、费用类型维护中有预算科目的匹配关系（费用类型</a:t>
            </a:r>
            <a:r>
              <a:rPr lang="en-US" altLang="zh-CN" sz="2000" dirty="0">
                <a:solidFill>
                  <a:srgbClr val="FF0000"/>
                </a:solidFill>
                <a:latin typeface="Verdana" pitchFamily="34" charset="0"/>
                <a:ea typeface="黑体" pitchFamily="49" charset="-122"/>
                <a:sym typeface="Wingdings" panose="05000000000000000000" pitchFamily="2" charset="2"/>
              </a:rPr>
              <a:t></a:t>
            </a:r>
            <a:r>
              <a:rPr lang="zh-CN" altLang="en-US" sz="2000" dirty="0">
                <a:solidFill>
                  <a:srgbClr val="FF0000"/>
                </a:solidFill>
                <a:latin typeface="Verdana" pitchFamily="34" charset="0"/>
                <a:ea typeface="黑体" pitchFamily="49" charset="-122"/>
                <a:sym typeface="Wingdings" panose="05000000000000000000" pitchFamily="2" charset="2"/>
              </a:rPr>
              <a:t>预算科目：一对多</a:t>
            </a:r>
            <a:r>
              <a:rPr lang="zh-CN" altLang="en-US" sz="2000" dirty="0">
                <a:solidFill>
                  <a:srgbClr val="FF0000"/>
                </a:solidFill>
                <a:latin typeface="Verdana" pitchFamily="34" charset="0"/>
                <a:ea typeface="黑体" pitchFamily="49" charset="-122"/>
              </a:rPr>
              <a:t>）；</a:t>
            </a:r>
            <a:endParaRPr lang="en-US" altLang="zh-CN" sz="2000" dirty="0">
              <a:solidFill>
                <a:srgbClr val="FF0000"/>
              </a:solidFill>
              <a:latin typeface="Verdana" pitchFamily="34" charset="0"/>
              <a:ea typeface="黑体" pitchFamily="49" charset="-122"/>
            </a:endParaRPr>
          </a:p>
          <a:p>
            <a:r>
              <a:rPr lang="en-US" altLang="zh-CN" sz="2000" dirty="0">
                <a:solidFill>
                  <a:srgbClr val="FF0000"/>
                </a:solidFill>
                <a:latin typeface="Verdana" pitchFamily="34" charset="0"/>
                <a:ea typeface="黑体" pitchFamily="49" charset="-122"/>
              </a:rPr>
              <a:t>2</a:t>
            </a:r>
            <a:r>
              <a:rPr lang="zh-CN" altLang="en-US" sz="2000" dirty="0">
                <a:solidFill>
                  <a:srgbClr val="FF0000"/>
                </a:solidFill>
                <a:latin typeface="Verdana" pitchFamily="34" charset="0"/>
                <a:ea typeface="黑体" pitchFamily="49" charset="-122"/>
              </a:rPr>
              <a:t>、费用类型有与会计科目对应的维护关系（费用类型</a:t>
            </a:r>
            <a:r>
              <a:rPr lang="en-US" altLang="zh-CN" sz="2000" dirty="0">
                <a:solidFill>
                  <a:srgbClr val="FF0000"/>
                </a:solidFill>
                <a:latin typeface="Verdana" pitchFamily="34" charset="0"/>
                <a:ea typeface="黑体" pitchFamily="49" charset="-122"/>
                <a:sym typeface="Wingdings" panose="05000000000000000000" pitchFamily="2" charset="2"/>
              </a:rPr>
              <a:t></a:t>
            </a:r>
            <a:r>
              <a:rPr lang="zh-CN" altLang="en-US" sz="2000" dirty="0">
                <a:solidFill>
                  <a:srgbClr val="FF0000"/>
                </a:solidFill>
                <a:latin typeface="Verdana" pitchFamily="34" charset="0"/>
                <a:ea typeface="黑体" pitchFamily="49" charset="-122"/>
                <a:sym typeface="Wingdings" panose="05000000000000000000" pitchFamily="2" charset="2"/>
              </a:rPr>
              <a:t>会计科目：一对多</a:t>
            </a:r>
            <a:r>
              <a:rPr lang="zh-CN" altLang="en-US" sz="2000" dirty="0">
                <a:solidFill>
                  <a:srgbClr val="FF0000"/>
                </a:solidFill>
                <a:latin typeface="Verdana" pitchFamily="34" charset="0"/>
                <a:ea typeface="黑体" pitchFamily="49" charset="-122"/>
              </a:rPr>
              <a:t>）；</a:t>
            </a:r>
            <a:endParaRPr lang="en-US" altLang="zh-CN" sz="2000" dirty="0">
              <a:solidFill>
                <a:srgbClr val="FF0000"/>
              </a:solidFill>
              <a:latin typeface="Verdana" pitchFamily="34" charset="0"/>
              <a:ea typeface="黑体" pitchFamily="49" charset="-122"/>
            </a:endParaRPr>
          </a:p>
          <a:p>
            <a:r>
              <a:rPr lang="en-US" altLang="zh-CN" sz="2000" dirty="0">
                <a:solidFill>
                  <a:srgbClr val="FF0000"/>
                </a:solidFill>
                <a:latin typeface="Verdana" pitchFamily="34" charset="0"/>
                <a:ea typeface="黑体" pitchFamily="49" charset="-122"/>
              </a:rPr>
              <a:t>3</a:t>
            </a:r>
            <a:r>
              <a:rPr lang="zh-CN" altLang="en-US" sz="2000" dirty="0">
                <a:solidFill>
                  <a:srgbClr val="FF0000"/>
                </a:solidFill>
                <a:latin typeface="Verdana" pitchFamily="34" charset="0"/>
                <a:ea typeface="黑体" pitchFamily="49" charset="-122"/>
              </a:rPr>
              <a:t>、根据部门属性</a:t>
            </a:r>
            <a:r>
              <a:rPr lang="en-US" altLang="zh-CN" sz="2000" dirty="0">
                <a:solidFill>
                  <a:srgbClr val="FF0000"/>
                </a:solidFill>
                <a:latin typeface="Verdana" pitchFamily="34" charset="0"/>
                <a:ea typeface="黑体" pitchFamily="49" charset="-122"/>
              </a:rPr>
              <a:t>+</a:t>
            </a:r>
            <a:r>
              <a:rPr lang="zh-CN" altLang="en-US" sz="2000" dirty="0">
                <a:solidFill>
                  <a:srgbClr val="FF0000"/>
                </a:solidFill>
                <a:latin typeface="Verdana" pitchFamily="34" charset="0"/>
                <a:ea typeface="黑体" pitchFamily="49" charset="-122"/>
              </a:rPr>
              <a:t>费用类型进行确定一个预算科目，再根据预算科目去进行匹配预算（如果预算科目很明细，可以将费用类型对应预算科目配置为一对一），确保根据费用类型、或费用类型</a:t>
            </a:r>
            <a:r>
              <a:rPr lang="en-US" altLang="zh-CN" sz="2000" dirty="0">
                <a:solidFill>
                  <a:srgbClr val="FF0000"/>
                </a:solidFill>
                <a:latin typeface="Verdana" pitchFamily="34" charset="0"/>
                <a:ea typeface="黑体" pitchFamily="49" charset="-122"/>
              </a:rPr>
              <a:t>+</a:t>
            </a:r>
            <a:r>
              <a:rPr lang="zh-CN" altLang="en-US" sz="2000" dirty="0">
                <a:solidFill>
                  <a:srgbClr val="FF0000"/>
                </a:solidFill>
                <a:latin typeface="Verdana" pitchFamily="34" charset="0"/>
                <a:ea typeface="黑体" pitchFamily="49" charset="-122"/>
              </a:rPr>
              <a:t>部门属性可以匹配出唯一的一个预算科目；</a:t>
            </a:r>
            <a:endParaRPr lang="en-US" altLang="zh-CN" sz="2000" dirty="0">
              <a:solidFill>
                <a:srgbClr val="FF0000"/>
              </a:solidFill>
              <a:latin typeface="Verdana" pitchFamily="34" charset="0"/>
              <a:ea typeface="黑体" pitchFamily="49" charset="-122"/>
            </a:endParaRPr>
          </a:p>
          <a:p>
            <a:r>
              <a:rPr lang="en-US" altLang="zh-CN" sz="2000" dirty="0">
                <a:solidFill>
                  <a:srgbClr val="FF0000"/>
                </a:solidFill>
                <a:latin typeface="Verdana" pitchFamily="34" charset="0"/>
                <a:ea typeface="黑体" pitchFamily="49" charset="-122"/>
              </a:rPr>
              <a:t>4</a:t>
            </a:r>
            <a:r>
              <a:rPr lang="zh-CN" altLang="en-US" sz="2000" dirty="0">
                <a:solidFill>
                  <a:srgbClr val="FF0000"/>
                </a:solidFill>
                <a:latin typeface="Verdana" pitchFamily="34" charset="0"/>
                <a:ea typeface="黑体" pitchFamily="49" charset="-122"/>
              </a:rPr>
              <a:t>、根据预算科目去进行预算匹配；</a:t>
            </a:r>
            <a:endParaRPr lang="en-US" altLang="zh-CN" sz="2000" dirty="0">
              <a:solidFill>
                <a:srgbClr val="FF0000"/>
              </a:solidFill>
              <a:latin typeface="Verdana" pitchFamily="34" charset="0"/>
              <a:ea typeface="黑体" pitchFamily="49" charset="-122"/>
            </a:endParaRPr>
          </a:p>
        </p:txBody>
      </p:sp>
      <p:grpSp>
        <p:nvGrpSpPr>
          <p:cNvPr id="7" name="组合 6"/>
          <p:cNvGrpSpPr/>
          <p:nvPr/>
        </p:nvGrpSpPr>
        <p:grpSpPr>
          <a:xfrm>
            <a:off x="421254" y="3799238"/>
            <a:ext cx="10254538" cy="1366016"/>
            <a:chOff x="95892" y="5118822"/>
            <a:chExt cx="9944220" cy="1366016"/>
          </a:xfrm>
        </p:grpSpPr>
        <p:grpSp>
          <p:nvGrpSpPr>
            <p:cNvPr id="8" name="组合 7"/>
            <p:cNvGrpSpPr/>
            <p:nvPr/>
          </p:nvGrpSpPr>
          <p:grpSpPr>
            <a:xfrm>
              <a:off x="135875" y="5471438"/>
              <a:ext cx="7380639" cy="1013400"/>
              <a:chOff x="1098644" y="5224068"/>
              <a:chExt cx="6820474" cy="935710"/>
            </a:xfrm>
          </p:grpSpPr>
          <p:sp>
            <p:nvSpPr>
              <p:cNvPr id="17" name="圆角矩形 16"/>
              <p:cNvSpPr/>
              <p:nvPr/>
            </p:nvSpPr>
            <p:spPr bwMode="auto">
              <a:xfrm>
                <a:off x="1098644" y="5473604"/>
                <a:ext cx="1727676" cy="40005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lang="zh-CN" altLang="en-US" sz="2000" dirty="0">
                    <a:solidFill>
                      <a:schemeClr val="tx1"/>
                    </a:solidFill>
                    <a:ea typeface="ＭＳ Ｐゴシック" charset="-128"/>
                    <a:cs typeface="ＭＳ Ｐゴシック" charset="-128"/>
                  </a:rPr>
                  <a:t>业务人员报销</a:t>
                </a:r>
                <a:endParaRPr kumimoji="0" lang="zh-CN" altLang="en-US" sz="2000" b="0" i="0" u="none" strike="noStrike" cap="none" normalizeH="0" baseline="0" dirty="0">
                  <a:ln>
                    <a:noFill/>
                  </a:ln>
                  <a:solidFill>
                    <a:schemeClr val="tx1"/>
                  </a:solidFill>
                  <a:effectLst/>
                  <a:ea typeface="ＭＳ Ｐゴシック" charset="-128"/>
                  <a:cs typeface="ＭＳ Ｐゴシック" charset="-128"/>
                </a:endParaRPr>
              </a:p>
            </p:txBody>
          </p:sp>
          <p:cxnSp>
            <p:nvCxnSpPr>
              <p:cNvPr id="18" name="直接箭头连接符 17"/>
              <p:cNvCxnSpPr>
                <a:stCxn id="17" idx="3"/>
                <a:endCxn id="19" idx="1"/>
              </p:cNvCxnSpPr>
              <p:nvPr/>
            </p:nvCxnSpPr>
            <p:spPr bwMode="auto">
              <a:xfrm flipV="1">
                <a:off x="2826320" y="5672777"/>
                <a:ext cx="269969" cy="851"/>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sp>
            <p:nvSpPr>
              <p:cNvPr id="19" name="圆角矩形 18"/>
              <p:cNvSpPr/>
              <p:nvPr/>
            </p:nvSpPr>
            <p:spPr bwMode="auto">
              <a:xfrm>
                <a:off x="3096289" y="5418460"/>
                <a:ext cx="1565910" cy="50863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charset="0"/>
                    <a:ea typeface="ＭＳ Ｐゴシック" charset="-128"/>
                    <a:cs typeface="ＭＳ Ｐゴシック" charset="-128"/>
                  </a:rPr>
                  <a:t>选择对应部门</a:t>
                </a:r>
                <a:r>
                  <a:rPr kumimoji="0" lang="en-US" altLang="zh-CN" sz="1600" b="0" i="0" u="none" strike="noStrike" cap="none" normalizeH="0" baseline="0" dirty="0">
                    <a:ln>
                      <a:noFill/>
                    </a:ln>
                    <a:solidFill>
                      <a:schemeClr val="tx1"/>
                    </a:solidFill>
                    <a:effectLst/>
                    <a:latin typeface="Arial" charset="0"/>
                    <a:ea typeface="ＭＳ Ｐゴシック" charset="-128"/>
                    <a:cs typeface="ＭＳ Ｐゴシック" charset="-128"/>
                  </a:rPr>
                  <a:t>/</a:t>
                </a:r>
                <a:r>
                  <a:rPr kumimoji="0" lang="zh-CN" altLang="en-US" sz="1600" b="0" i="0" u="none" strike="noStrike" cap="none" normalizeH="0" baseline="0" dirty="0">
                    <a:ln>
                      <a:noFill/>
                    </a:ln>
                    <a:solidFill>
                      <a:schemeClr val="tx1"/>
                    </a:solidFill>
                    <a:effectLst/>
                    <a:latin typeface="Arial" charset="0"/>
                    <a:ea typeface="ＭＳ Ｐゴシック" charset="-128"/>
                    <a:cs typeface="ＭＳ Ｐゴシック" charset="-128"/>
                  </a:rPr>
                  <a:t>费用类型</a:t>
                </a:r>
              </a:p>
            </p:txBody>
          </p:sp>
          <p:sp>
            <p:nvSpPr>
              <p:cNvPr id="20" name="Rectangle 26"/>
              <p:cNvSpPr/>
              <p:nvPr/>
            </p:nvSpPr>
            <p:spPr>
              <a:xfrm>
                <a:off x="4970059" y="5235561"/>
                <a:ext cx="1512888" cy="36717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、差旅费机票</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财务部</a:t>
                </a:r>
              </a:p>
            </p:txBody>
          </p:sp>
          <p:sp>
            <p:nvSpPr>
              <p:cNvPr id="21" name="Rectangle 26"/>
              <p:cNvSpPr/>
              <p:nvPr/>
            </p:nvSpPr>
            <p:spPr>
              <a:xfrm>
                <a:off x="4962484" y="5782788"/>
                <a:ext cx="1758860" cy="37699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b="1" dirty="0">
                    <a:latin typeface="微软雅黑" pitchFamily="34" charset="-122"/>
                    <a:ea typeface="微软雅黑" pitchFamily="34" charset="-122"/>
                  </a:rPr>
                  <a:t>1</a:t>
                </a:r>
                <a:r>
                  <a:rPr lang="zh-CN" altLang="en-US" sz="1100" b="1" dirty="0">
                    <a:latin typeface="微软雅黑" pitchFamily="34" charset="-122"/>
                    <a:ea typeface="微软雅黑" pitchFamily="34" charset="-122"/>
                  </a:rPr>
                  <a:t>、差旅费机票</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药业销售部</a:t>
                </a:r>
              </a:p>
            </p:txBody>
          </p:sp>
          <p:sp>
            <p:nvSpPr>
              <p:cNvPr id="22" name="TextBox 12"/>
              <p:cNvSpPr txBox="1">
                <a:spLocks noChangeArrowheads="1"/>
              </p:cNvSpPr>
              <p:nvPr/>
            </p:nvSpPr>
            <p:spPr bwMode="auto">
              <a:xfrm>
                <a:off x="6871035" y="5224068"/>
                <a:ext cx="1048083" cy="3978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Wingdings" pitchFamily="2" charset="2"/>
                  <a:buChar char="u"/>
                </a:pPr>
                <a:r>
                  <a:rPr lang="zh-CN" altLang="en-US" sz="1100" dirty="0"/>
                  <a:t>差旅费机票</a:t>
                </a:r>
                <a:endParaRPr lang="en-US" altLang="zh-CN" sz="1100" dirty="0"/>
              </a:p>
              <a:p>
                <a:r>
                  <a:rPr lang="zh-CN" altLang="en-US" sz="1100" dirty="0"/>
                  <a:t>（</a:t>
                </a:r>
                <a:r>
                  <a:rPr lang="en-US" altLang="zh-CN" sz="1100" dirty="0"/>
                  <a:t>61010401</a:t>
                </a:r>
                <a:r>
                  <a:rPr lang="zh-CN" altLang="en-US" sz="1100" dirty="0"/>
                  <a:t>）</a:t>
                </a:r>
                <a:endParaRPr lang="en-US" altLang="zh-CN" sz="1100" dirty="0"/>
              </a:p>
            </p:txBody>
          </p:sp>
          <p:sp>
            <p:nvSpPr>
              <p:cNvPr id="23" name="TextBox 12"/>
              <p:cNvSpPr txBox="1">
                <a:spLocks noChangeArrowheads="1"/>
              </p:cNvSpPr>
              <p:nvPr/>
            </p:nvSpPr>
            <p:spPr bwMode="auto">
              <a:xfrm>
                <a:off x="6882817" y="5761925"/>
                <a:ext cx="1007973" cy="3978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buFont typeface="Wingdings" pitchFamily="2" charset="2"/>
                  <a:buChar char="u"/>
                  <a:defRPr sz="1100"/>
                </a:lvl1pPr>
              </a:lstStyle>
              <a:p>
                <a:r>
                  <a:rPr lang="zh-CN" altLang="en-US" dirty="0"/>
                  <a:t>差旅费科目</a:t>
                </a:r>
                <a:endParaRPr lang="en-US" altLang="zh-CN" dirty="0"/>
              </a:p>
              <a:p>
                <a:pPr>
                  <a:buNone/>
                </a:pPr>
                <a:r>
                  <a:rPr lang="zh-CN" altLang="en-US" dirty="0"/>
                  <a:t>（</a:t>
                </a:r>
                <a:r>
                  <a:rPr lang="en-US" altLang="zh-CN" dirty="0"/>
                  <a:t>61020401</a:t>
                </a:r>
                <a:r>
                  <a:rPr lang="zh-CN" altLang="en-US" dirty="0"/>
                  <a:t>）</a:t>
                </a:r>
                <a:endParaRPr lang="en-US" altLang="zh-CN" dirty="0"/>
              </a:p>
            </p:txBody>
          </p:sp>
          <p:cxnSp>
            <p:nvCxnSpPr>
              <p:cNvPr id="24" name="直接箭头连接符 23"/>
              <p:cNvCxnSpPr>
                <a:stCxn id="19" idx="3"/>
                <a:endCxn id="20" idx="1"/>
              </p:cNvCxnSpPr>
              <p:nvPr/>
            </p:nvCxnSpPr>
            <p:spPr bwMode="auto">
              <a:xfrm flipV="1">
                <a:off x="4662199" y="5419147"/>
                <a:ext cx="307860" cy="253629"/>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cxnSp>
            <p:nvCxnSpPr>
              <p:cNvPr id="25" name="直接箭头连接符 24"/>
              <p:cNvCxnSpPr>
                <a:stCxn id="19" idx="3"/>
                <a:endCxn id="21" idx="1"/>
              </p:cNvCxnSpPr>
              <p:nvPr/>
            </p:nvCxnSpPr>
            <p:spPr bwMode="auto">
              <a:xfrm>
                <a:off x="4662199" y="5672777"/>
                <a:ext cx="300284" cy="298507"/>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cxnSp>
            <p:nvCxnSpPr>
              <p:cNvPr id="26" name="直接箭头连接符 25"/>
              <p:cNvCxnSpPr>
                <a:stCxn id="20" idx="3"/>
                <a:endCxn id="22" idx="1"/>
              </p:cNvCxnSpPr>
              <p:nvPr/>
            </p:nvCxnSpPr>
            <p:spPr bwMode="auto">
              <a:xfrm>
                <a:off x="6482947" y="5419147"/>
                <a:ext cx="388087" cy="3848"/>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cxnSp>
            <p:nvCxnSpPr>
              <p:cNvPr id="27" name="直接箭头连接符 26"/>
              <p:cNvCxnSpPr>
                <a:stCxn id="21" idx="3"/>
                <a:endCxn id="23" idx="1"/>
              </p:cNvCxnSpPr>
              <p:nvPr/>
            </p:nvCxnSpPr>
            <p:spPr bwMode="auto">
              <a:xfrm flipV="1">
                <a:off x="6721343" y="5960851"/>
                <a:ext cx="161473" cy="10432"/>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grpSp>
        <p:sp>
          <p:nvSpPr>
            <p:cNvPr id="9" name="圆角矩形 8"/>
            <p:cNvSpPr/>
            <p:nvPr/>
          </p:nvSpPr>
          <p:spPr bwMode="auto">
            <a:xfrm>
              <a:off x="95892" y="5118822"/>
              <a:ext cx="6124475" cy="30079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Tx/>
                <a:buNone/>
              </a:pPr>
              <a:r>
                <a:rPr lang="zh-CN" altLang="en-US" sz="1600" dirty="0">
                  <a:solidFill>
                    <a:schemeClr val="tx1"/>
                  </a:solidFill>
                  <a:latin typeface="Arial" charset="0"/>
                  <a:ea typeface="ＭＳ Ｐゴシック" charset="-128"/>
                  <a:cs typeface="ＭＳ Ｐゴシック" charset="-128"/>
                </a:rPr>
                <a:t>业务人员填单</a:t>
              </a:r>
              <a:endParaRPr kumimoji="0" lang="zh-CN" altLang="en-US" sz="16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0" name="TextBox 12"/>
            <p:cNvSpPr txBox="1">
              <a:spLocks noChangeArrowheads="1"/>
            </p:cNvSpPr>
            <p:nvPr/>
          </p:nvSpPr>
          <p:spPr bwMode="auto">
            <a:xfrm>
              <a:off x="6358151" y="5146260"/>
              <a:ext cx="1268777" cy="2733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defPPr>
                <a:defRPr lang="en-US"/>
              </a:defPPr>
              <a:lvl1pPr marL="0" marR="0" indent="0" algn="ctr" defTabSz="914400" eaLnBrk="0" latinLnBrk="0" hangingPunct="0">
                <a:buClrTx/>
                <a:buSzTx/>
                <a:buFontTx/>
                <a:buNone/>
                <a:defRPr sz="1600">
                  <a:solidFill>
                    <a:srgbClr val="FF0000"/>
                  </a:solidFill>
                  <a:latin typeface="Arial" charset="0"/>
                  <a:ea typeface="ＭＳ Ｐゴシック" charset="-128"/>
                  <a:cs typeface="ＭＳ Ｐゴシック" charset="-128"/>
                </a:defRPr>
              </a:lvl1pPr>
            </a:lstStyle>
            <a:p>
              <a:r>
                <a:rPr lang="zh-CN" altLang="en-US" sz="1200" dirty="0">
                  <a:solidFill>
                    <a:schemeClr val="tx1"/>
                  </a:solidFill>
                </a:rPr>
                <a:t>匹配出预算科目</a:t>
              </a:r>
              <a:endParaRPr lang="en-US" altLang="zh-CN" sz="1200" dirty="0">
                <a:solidFill>
                  <a:schemeClr val="tx1"/>
                </a:solidFill>
              </a:endParaRPr>
            </a:p>
          </p:txBody>
        </p:sp>
        <p:cxnSp>
          <p:nvCxnSpPr>
            <p:cNvPr id="13" name="直接箭头连接符 12"/>
            <p:cNvCxnSpPr>
              <a:stCxn id="22" idx="3"/>
              <a:endCxn id="14" idx="1"/>
            </p:cNvCxnSpPr>
            <p:nvPr/>
          </p:nvCxnSpPr>
          <p:spPr bwMode="auto">
            <a:xfrm flipV="1">
              <a:off x="7516514" y="5681970"/>
              <a:ext cx="647186" cy="4912"/>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sp>
          <p:nvSpPr>
            <p:cNvPr id="14" name="TextBox 12"/>
            <p:cNvSpPr txBox="1">
              <a:spLocks noChangeArrowheads="1"/>
            </p:cNvSpPr>
            <p:nvPr/>
          </p:nvSpPr>
          <p:spPr bwMode="auto">
            <a:xfrm>
              <a:off x="8163700" y="5551165"/>
              <a:ext cx="1876412" cy="2616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Wingdings" pitchFamily="2" charset="2"/>
                <a:buChar char="u"/>
              </a:pPr>
              <a:r>
                <a:rPr lang="zh-CN" altLang="en-US" sz="1100" dirty="0"/>
                <a:t>差旅费</a:t>
              </a:r>
              <a:r>
                <a:rPr lang="en-US" altLang="zh-CN" sz="1100" dirty="0"/>
                <a:t>—</a:t>
              </a:r>
              <a:r>
                <a:rPr lang="zh-CN" altLang="en-US" sz="1100" dirty="0"/>
                <a:t>机票  对应预算</a:t>
              </a:r>
              <a:endParaRPr lang="en-US" altLang="zh-CN" sz="1100" dirty="0"/>
            </a:p>
          </p:txBody>
        </p:sp>
        <p:sp>
          <p:nvSpPr>
            <p:cNvPr id="16" name="TextBox 12"/>
            <p:cNvSpPr txBox="1">
              <a:spLocks noChangeArrowheads="1"/>
            </p:cNvSpPr>
            <p:nvPr/>
          </p:nvSpPr>
          <p:spPr bwMode="auto">
            <a:xfrm>
              <a:off x="8467517" y="5146260"/>
              <a:ext cx="1268777" cy="2733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defPPr>
                <a:defRPr lang="en-US"/>
              </a:defPPr>
              <a:lvl1pPr marL="0" marR="0" indent="0" algn="ctr" defTabSz="914400" eaLnBrk="0" latinLnBrk="0" hangingPunct="0">
                <a:buClrTx/>
                <a:buSzTx/>
                <a:buFontTx/>
                <a:buNone/>
                <a:defRPr sz="1600">
                  <a:solidFill>
                    <a:srgbClr val="FF0000"/>
                  </a:solidFill>
                  <a:latin typeface="Arial" charset="0"/>
                  <a:ea typeface="ＭＳ Ｐゴシック" charset="-128"/>
                  <a:cs typeface="ＭＳ Ｐゴシック" charset="-128"/>
                </a:defRPr>
              </a:lvl1pPr>
            </a:lstStyle>
            <a:p>
              <a:r>
                <a:rPr lang="zh-CN" altLang="en-US" sz="1200" dirty="0">
                  <a:solidFill>
                    <a:schemeClr val="tx1"/>
                  </a:solidFill>
                </a:rPr>
                <a:t>匹配出对应预算</a:t>
              </a:r>
              <a:endParaRPr lang="en-US" altLang="zh-CN" sz="1200" dirty="0">
                <a:solidFill>
                  <a:schemeClr val="tx1"/>
                </a:solidFill>
              </a:endParaRPr>
            </a:p>
          </p:txBody>
        </p:sp>
      </p:grpSp>
      <p:sp>
        <p:nvSpPr>
          <p:cNvPr id="29" name="文本框 28"/>
          <p:cNvSpPr txBox="1"/>
          <p:nvPr/>
        </p:nvSpPr>
        <p:spPr>
          <a:xfrm>
            <a:off x="52995" y="48195"/>
            <a:ext cx="10991057" cy="584775"/>
          </a:xfrm>
          <a:prstGeom prst="rect">
            <a:avLst/>
          </a:prstGeom>
          <a:noFill/>
        </p:spPr>
        <p:txBody>
          <a:bodyPr wrap="square" rtlCol="0">
            <a:spAutoFit/>
          </a:bodyPr>
          <a:lstStyle/>
          <a:p>
            <a:r>
              <a:rPr lang="zh-CN" altLang="en-US" sz="3200" dirty="0"/>
              <a:t>费用报销基础设置</a:t>
            </a:r>
            <a:r>
              <a:rPr lang="en-US" altLang="zh-CN" sz="3200" dirty="0"/>
              <a:t>—</a:t>
            </a:r>
            <a:r>
              <a:rPr lang="zh-CN" altLang="en-US" sz="3200" dirty="0"/>
              <a:t>费用类型</a:t>
            </a:r>
            <a:r>
              <a:rPr lang="en-US" altLang="zh-CN" sz="3200" dirty="0"/>
              <a:t>+</a:t>
            </a:r>
            <a:r>
              <a:rPr lang="zh-CN" altLang="en-US" sz="3200" dirty="0"/>
              <a:t>预算归属部门属性</a:t>
            </a:r>
            <a:r>
              <a:rPr lang="en-US" altLang="zh-CN" sz="3200" dirty="0"/>
              <a:t>=</a:t>
            </a:r>
            <a:r>
              <a:rPr lang="zh-CN" altLang="en-US" sz="3200" dirty="0"/>
              <a:t>预算科目</a:t>
            </a:r>
            <a:endParaRPr lang="zh-CN" altLang="en-US" sz="3200" dirty="0">
              <a:latin typeface="Verdana" pitchFamily="34" charset="0"/>
              <a:ea typeface="黑体" pitchFamily="49" charset="-122"/>
            </a:endParaRPr>
          </a:p>
        </p:txBody>
      </p:sp>
      <p:cxnSp>
        <p:nvCxnSpPr>
          <p:cNvPr id="38" name="直接箭头连接符 37"/>
          <p:cNvCxnSpPr/>
          <p:nvPr/>
        </p:nvCxnSpPr>
        <p:spPr bwMode="auto">
          <a:xfrm>
            <a:off x="7989731" y="5034449"/>
            <a:ext cx="803195" cy="5649"/>
          </a:xfrm>
          <a:prstGeom prst="straightConnector1">
            <a:avLst/>
          </a:prstGeom>
          <a:ln>
            <a:headEnd type="none" w="med" len="med"/>
            <a:tailEnd type="triangle"/>
          </a:ln>
        </p:spPr>
        <p:style>
          <a:lnRef idx="2">
            <a:schemeClr val="accent1"/>
          </a:lnRef>
          <a:fillRef idx="1">
            <a:schemeClr val="lt1"/>
          </a:fillRef>
          <a:effectRef idx="0">
            <a:schemeClr val="accent1"/>
          </a:effectRef>
          <a:fontRef idx="minor">
            <a:schemeClr val="dk1"/>
          </a:fontRef>
        </p:style>
      </p:cxnSp>
      <p:sp>
        <p:nvSpPr>
          <p:cNvPr id="39" name="TextBox 12"/>
          <p:cNvSpPr txBox="1">
            <a:spLocks noChangeArrowheads="1"/>
          </p:cNvSpPr>
          <p:nvPr/>
        </p:nvSpPr>
        <p:spPr bwMode="auto">
          <a:xfrm>
            <a:off x="8740825" y="4903644"/>
            <a:ext cx="1934967" cy="2616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Wingdings" pitchFamily="2" charset="2"/>
              <a:buChar char="u"/>
            </a:pPr>
            <a:r>
              <a:rPr lang="zh-CN" altLang="en-US" sz="1100" dirty="0"/>
              <a:t>差旅费</a:t>
            </a:r>
            <a:r>
              <a:rPr lang="en-US" altLang="zh-CN" sz="1100" dirty="0"/>
              <a:t>—</a:t>
            </a:r>
            <a:r>
              <a:rPr lang="zh-CN" altLang="en-US" sz="1100" dirty="0"/>
              <a:t>机票  对应预算</a:t>
            </a:r>
            <a:endParaRPr lang="en-US" altLang="zh-CN" sz="1100" dirty="0"/>
          </a:p>
        </p:txBody>
      </p:sp>
      <p:sp>
        <p:nvSpPr>
          <p:cNvPr id="2" name="文本框 1"/>
          <p:cNvSpPr txBox="1"/>
          <p:nvPr/>
        </p:nvSpPr>
        <p:spPr>
          <a:xfrm>
            <a:off x="260163" y="3015843"/>
            <a:ext cx="3277589" cy="369332"/>
          </a:xfrm>
          <a:prstGeom prst="rect">
            <a:avLst/>
          </a:prstGeom>
          <a:noFill/>
        </p:spPr>
        <p:txBody>
          <a:bodyPr wrap="square" rtlCol="0">
            <a:spAutoFit/>
          </a:bodyPr>
          <a:lstStyle/>
          <a:p>
            <a:r>
              <a:rPr lang="zh-CN" altLang="en-US" dirty="0"/>
              <a:t>业务逻辑如下所示：</a:t>
            </a:r>
          </a:p>
        </p:txBody>
      </p:sp>
    </p:spTree>
    <p:extLst>
      <p:ext uri="{BB962C8B-B14F-4D97-AF65-F5344CB8AC3E}">
        <p14:creationId xmlns:p14="http://schemas.microsoft.com/office/powerpoint/2010/main" val="9026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ppt_x"/>
                                          </p:val>
                                        </p:tav>
                                        <p:tav tm="100000">
                                          <p:val>
                                            <p:strVal val="#ppt_x"/>
                                          </p:val>
                                        </p:tav>
                                      </p:tavLst>
                                    </p:anim>
                                    <p:anim calcmode="lin" valueType="num">
                                      <p:cBhvr additive="base">
                                        <p:cTn id="27" dur="500" fill="hold"/>
                                        <p:tgtEl>
                                          <p:spTgt spid="3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rcRect/>
          <a:stretch>
            <a:fillRect/>
          </a:stretch>
        </p:blipFill>
        <p:spPr>
          <a:xfrm>
            <a:off x="304801" y="869663"/>
            <a:ext cx="11651672" cy="2563078"/>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07" y="2795146"/>
            <a:ext cx="10020675" cy="379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bwMode="auto">
          <a:xfrm>
            <a:off x="10737530" y="1524000"/>
            <a:ext cx="662152"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5" name="组合 14"/>
          <p:cNvGrpSpPr/>
          <p:nvPr/>
        </p:nvGrpSpPr>
        <p:grpSpPr>
          <a:xfrm>
            <a:off x="8164598" y="1837811"/>
            <a:ext cx="2572932" cy="1365504"/>
            <a:chOff x="7607808" y="1828800"/>
            <a:chExt cx="2572932" cy="1365504"/>
          </a:xfrm>
        </p:grpSpPr>
        <p:cxnSp>
          <p:nvCxnSpPr>
            <p:cNvPr id="13" name="直接箭头连接符 12"/>
            <p:cNvCxnSpPr/>
            <p:nvPr/>
          </p:nvCxnSpPr>
          <p:spPr bwMode="auto">
            <a:xfrm flipH="1">
              <a:off x="7607808" y="1828800"/>
              <a:ext cx="2572932" cy="13655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8391572" y="2342275"/>
              <a:ext cx="1005403" cy="338554"/>
            </a:xfrm>
            <a:prstGeom prst="rect">
              <a:avLst/>
            </a:prstGeom>
            <a:noFill/>
          </p:spPr>
          <p:txBody>
            <a:bodyPr wrap="none" rtlCol="0">
              <a:spAutoFit/>
            </a:bodyPr>
            <a:lstStyle/>
            <a:p>
              <a:r>
                <a:rPr lang="zh-CN" altLang="en-US" sz="1600" dirty="0">
                  <a:latin typeface="Verdana" pitchFamily="34" charset="0"/>
                  <a:ea typeface="黑体" pitchFamily="49" charset="-122"/>
                </a:rPr>
                <a:t>提交之后</a:t>
              </a:r>
            </a:p>
          </p:txBody>
        </p:sp>
      </p:grpSp>
      <p:sp>
        <p:nvSpPr>
          <p:cNvPr id="12" name="标题 2"/>
          <p:cNvSpPr>
            <a:spLocks noGrp="1"/>
          </p:cNvSpPr>
          <p:nvPr>
            <p:ph type="ctrTitle" sz="quarter"/>
          </p:nvPr>
        </p:nvSpPr>
        <p:spPr>
          <a:xfrm>
            <a:off x="138545" y="286270"/>
            <a:ext cx="9045676" cy="641985"/>
          </a:xfrm>
        </p:spPr>
        <p:txBody>
          <a:bodyPr/>
          <a:lstStyle/>
          <a:p>
            <a:pPr algn="l"/>
            <a:r>
              <a:rPr lang="zh-CN" altLang="en-US" sz="2400" dirty="0"/>
              <a:t>第一章：费控基础数据建立</a:t>
            </a:r>
            <a:r>
              <a:rPr lang="zh-CN" altLang="en-US" sz="1600" dirty="0"/>
              <a:t>：记账公司相关基础数据</a:t>
            </a:r>
            <a:r>
              <a:rPr lang="en-US" altLang="zh-CN" sz="1600" dirty="0"/>
              <a:t>-</a:t>
            </a:r>
            <a:r>
              <a:rPr lang="zh-CN" altLang="en-US" sz="1600" dirty="0"/>
              <a:t>出差地域类别</a:t>
            </a:r>
          </a:p>
        </p:txBody>
      </p:sp>
      <p:sp>
        <p:nvSpPr>
          <p:cNvPr id="16" name="文本框 15"/>
          <p:cNvSpPr txBox="1"/>
          <p:nvPr/>
        </p:nvSpPr>
        <p:spPr>
          <a:xfrm>
            <a:off x="304801" y="866490"/>
            <a:ext cx="4083169"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第一步：维护出差地域类别（注：可导入）</a:t>
            </a:r>
          </a:p>
        </p:txBody>
      </p:sp>
    </p:spTree>
    <p:extLst>
      <p:ext uri="{BB962C8B-B14F-4D97-AF65-F5344CB8AC3E}">
        <p14:creationId xmlns:p14="http://schemas.microsoft.com/office/powerpoint/2010/main" val="64400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4338"/>
                                        </p:tgtEl>
                                        <p:attrNameLst>
                                          <p:attrName>style.visibility</p:attrName>
                                        </p:attrNameLst>
                                      </p:cBhvr>
                                      <p:to>
                                        <p:strVal val="visible"/>
                                      </p:to>
                                    </p:set>
                                    <p:animEffect transition="in" filter="wheel(1)">
                                      <p:cBhvr>
                                        <p:cTn id="27" dur="2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58" y="2490146"/>
            <a:ext cx="10319466"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58" y="800082"/>
            <a:ext cx="10431463"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7"/>
          <p:cNvSpPr txBox="1"/>
          <p:nvPr/>
        </p:nvSpPr>
        <p:spPr>
          <a:xfrm>
            <a:off x="217797" y="1000973"/>
            <a:ext cx="3262432"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第二步：维护职级（注：可导入）</a:t>
            </a:r>
          </a:p>
        </p:txBody>
      </p:sp>
      <p:sp>
        <p:nvSpPr>
          <p:cNvPr id="11" name="矩形 10"/>
          <p:cNvSpPr/>
          <p:nvPr/>
        </p:nvSpPr>
        <p:spPr bwMode="auto">
          <a:xfrm>
            <a:off x="9136604" y="800082"/>
            <a:ext cx="662152" cy="40178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5" name="组合 14"/>
          <p:cNvGrpSpPr/>
          <p:nvPr/>
        </p:nvGrpSpPr>
        <p:grpSpPr>
          <a:xfrm>
            <a:off x="5769736" y="1201864"/>
            <a:ext cx="3697944" cy="2455736"/>
            <a:chOff x="6151720" y="1860414"/>
            <a:chExt cx="3697944" cy="2455736"/>
          </a:xfrm>
        </p:grpSpPr>
        <p:cxnSp>
          <p:nvCxnSpPr>
            <p:cNvPr id="13" name="直接箭头连接符 12"/>
            <p:cNvCxnSpPr>
              <a:stCxn id="11" idx="2"/>
            </p:cNvCxnSpPr>
            <p:nvPr/>
          </p:nvCxnSpPr>
          <p:spPr bwMode="auto">
            <a:xfrm flipH="1">
              <a:off x="6151720" y="1860414"/>
              <a:ext cx="3697944" cy="24557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8391572" y="2342275"/>
              <a:ext cx="1005403" cy="338554"/>
            </a:xfrm>
            <a:prstGeom prst="rect">
              <a:avLst/>
            </a:prstGeom>
            <a:noFill/>
          </p:spPr>
          <p:txBody>
            <a:bodyPr wrap="none" rtlCol="0">
              <a:spAutoFit/>
            </a:bodyPr>
            <a:lstStyle/>
            <a:p>
              <a:r>
                <a:rPr lang="zh-CN" altLang="en-US" sz="1600" dirty="0">
                  <a:latin typeface="Verdana" pitchFamily="34" charset="0"/>
                  <a:ea typeface="黑体" pitchFamily="49" charset="-122"/>
                </a:rPr>
                <a:t>提交之后</a:t>
              </a:r>
            </a:p>
          </p:txBody>
        </p:sp>
      </p:grpSp>
      <p:sp>
        <p:nvSpPr>
          <p:cNvPr id="12" name="标题 2"/>
          <p:cNvSpPr>
            <a:spLocks noGrp="1"/>
          </p:cNvSpPr>
          <p:nvPr>
            <p:ph type="ctrTitle" sz="quarter"/>
          </p:nvPr>
        </p:nvSpPr>
        <p:spPr>
          <a:xfrm>
            <a:off x="138545" y="286270"/>
            <a:ext cx="9045676" cy="641985"/>
          </a:xfrm>
        </p:spPr>
        <p:txBody>
          <a:bodyPr/>
          <a:lstStyle/>
          <a:p>
            <a:pPr algn="l"/>
            <a:r>
              <a:rPr lang="zh-CN" altLang="en-US" sz="2400" dirty="0"/>
              <a:t>第一章：费控基础数据建立</a:t>
            </a:r>
            <a:r>
              <a:rPr lang="zh-CN" altLang="en-US" sz="1600" dirty="0"/>
              <a:t>：记账公司相关基础数据</a:t>
            </a:r>
            <a:r>
              <a:rPr lang="en-US" altLang="zh-CN" sz="1600" dirty="0"/>
              <a:t>-</a:t>
            </a:r>
            <a:r>
              <a:rPr lang="zh-CN" altLang="en-US" sz="1600" dirty="0"/>
              <a:t>职级</a:t>
            </a:r>
          </a:p>
        </p:txBody>
      </p:sp>
    </p:spTree>
    <p:extLst>
      <p:ext uri="{BB962C8B-B14F-4D97-AF65-F5344CB8AC3E}">
        <p14:creationId xmlns:p14="http://schemas.microsoft.com/office/powerpoint/2010/main" val="415399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down)">
                                      <p:cBhvr>
                                        <p:cTn id="12" dur="500"/>
                                        <p:tgtEl>
                                          <p:spTgt spid="133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314"/>
                                        </p:tgtEl>
                                        <p:attrNameLst>
                                          <p:attrName>style.visibility</p:attrName>
                                        </p:attrNameLst>
                                      </p:cBhvr>
                                      <p:to>
                                        <p:strVal val="visible"/>
                                      </p:to>
                                    </p:set>
                                    <p:animEffect transition="in" filter="wipe(down)">
                                      <p:cBhvr>
                                        <p:cTn id="2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72" y="2511552"/>
            <a:ext cx="9317037"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13" y="671512"/>
            <a:ext cx="10364787"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7"/>
          <p:cNvSpPr txBox="1"/>
          <p:nvPr/>
        </p:nvSpPr>
        <p:spPr>
          <a:xfrm>
            <a:off x="217613" y="901591"/>
            <a:ext cx="367280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第三步：维护标准分类（注：可导入）</a:t>
            </a:r>
          </a:p>
        </p:txBody>
      </p:sp>
      <p:sp>
        <p:nvSpPr>
          <p:cNvPr id="11" name="矩形 10"/>
          <p:cNvSpPr/>
          <p:nvPr/>
        </p:nvSpPr>
        <p:spPr bwMode="auto">
          <a:xfrm>
            <a:off x="9326132" y="749191"/>
            <a:ext cx="662152"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5" name="组合 14"/>
          <p:cNvGrpSpPr/>
          <p:nvPr/>
        </p:nvGrpSpPr>
        <p:grpSpPr>
          <a:xfrm>
            <a:off x="7607808" y="1070868"/>
            <a:ext cx="2049400" cy="2123436"/>
            <a:chOff x="7607808" y="1070868"/>
            <a:chExt cx="2049400" cy="2123436"/>
          </a:xfrm>
        </p:grpSpPr>
        <p:cxnSp>
          <p:nvCxnSpPr>
            <p:cNvPr id="13" name="直接箭头连接符 12"/>
            <p:cNvCxnSpPr/>
            <p:nvPr/>
          </p:nvCxnSpPr>
          <p:spPr bwMode="auto">
            <a:xfrm flipH="1">
              <a:off x="7607808" y="1070868"/>
              <a:ext cx="2049400" cy="21234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8391572" y="2342275"/>
              <a:ext cx="1005403" cy="338554"/>
            </a:xfrm>
            <a:prstGeom prst="rect">
              <a:avLst/>
            </a:prstGeom>
            <a:noFill/>
          </p:spPr>
          <p:txBody>
            <a:bodyPr wrap="none" rtlCol="0">
              <a:spAutoFit/>
            </a:bodyPr>
            <a:lstStyle/>
            <a:p>
              <a:r>
                <a:rPr lang="zh-CN" altLang="en-US" sz="1600" dirty="0">
                  <a:latin typeface="Verdana" pitchFamily="34" charset="0"/>
                  <a:ea typeface="黑体" pitchFamily="49" charset="-122"/>
                </a:rPr>
                <a:t>提交之后</a:t>
              </a:r>
            </a:p>
          </p:txBody>
        </p:sp>
      </p:grpSp>
      <p:sp>
        <p:nvSpPr>
          <p:cNvPr id="12" name="标题 2"/>
          <p:cNvSpPr>
            <a:spLocks noGrp="1"/>
          </p:cNvSpPr>
          <p:nvPr>
            <p:ph type="ctrTitle" sz="quarter"/>
          </p:nvPr>
        </p:nvSpPr>
        <p:spPr>
          <a:xfrm>
            <a:off x="138545" y="286270"/>
            <a:ext cx="9045676" cy="641985"/>
          </a:xfrm>
        </p:spPr>
        <p:txBody>
          <a:bodyPr/>
          <a:lstStyle/>
          <a:p>
            <a:pPr algn="l"/>
            <a:r>
              <a:rPr lang="zh-CN" altLang="en-US" sz="2400" dirty="0"/>
              <a:t>第一章：费控基础数据建立</a:t>
            </a:r>
            <a:r>
              <a:rPr lang="zh-CN" altLang="en-US" sz="1600" dirty="0"/>
              <a:t>：记账公司相关基础数据</a:t>
            </a:r>
            <a:r>
              <a:rPr lang="en-US" altLang="zh-CN" sz="1600" dirty="0"/>
              <a:t>-</a:t>
            </a:r>
            <a:r>
              <a:rPr lang="zh-CN" altLang="en-US" sz="1600" dirty="0"/>
              <a:t>费用标准分类</a:t>
            </a:r>
          </a:p>
        </p:txBody>
      </p:sp>
    </p:spTree>
    <p:extLst>
      <p:ext uri="{BB962C8B-B14F-4D97-AF65-F5344CB8AC3E}">
        <p14:creationId xmlns:p14="http://schemas.microsoft.com/office/powerpoint/2010/main" val="23062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wipe(down)">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5364"/>
                                        </p:tgtEl>
                                        <p:attrNameLst>
                                          <p:attrName>style.visibility</p:attrName>
                                        </p:attrNameLst>
                                      </p:cBhvr>
                                      <p:to>
                                        <p:strVal val="visible"/>
                                      </p:to>
                                    </p:set>
                                    <p:animEffect transition="in" filter="barn(inVertical)">
                                      <p:cBhvr>
                                        <p:cTn id="2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99" y="757713"/>
            <a:ext cx="10199592" cy="5567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圆角矩形 16"/>
          <p:cNvSpPr/>
          <p:nvPr/>
        </p:nvSpPr>
        <p:spPr bwMode="auto">
          <a:xfrm>
            <a:off x="344091" y="1843350"/>
            <a:ext cx="1597152" cy="288817"/>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8" name="圆角矩形 17"/>
          <p:cNvSpPr/>
          <p:nvPr/>
        </p:nvSpPr>
        <p:spPr bwMode="auto">
          <a:xfrm>
            <a:off x="275058" y="2958453"/>
            <a:ext cx="1597152" cy="23120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圆角矩形 18"/>
          <p:cNvSpPr/>
          <p:nvPr/>
        </p:nvSpPr>
        <p:spPr bwMode="auto">
          <a:xfrm>
            <a:off x="270499" y="3302100"/>
            <a:ext cx="1597152" cy="268670"/>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圆角矩形 19"/>
          <p:cNvSpPr/>
          <p:nvPr/>
        </p:nvSpPr>
        <p:spPr bwMode="auto">
          <a:xfrm>
            <a:off x="270499" y="3629164"/>
            <a:ext cx="1597152" cy="290675"/>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圆角矩形 20"/>
          <p:cNvSpPr/>
          <p:nvPr/>
        </p:nvSpPr>
        <p:spPr bwMode="auto">
          <a:xfrm>
            <a:off x="270499" y="4453698"/>
            <a:ext cx="1597152" cy="238228"/>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圆角矩形 21"/>
          <p:cNvSpPr/>
          <p:nvPr/>
        </p:nvSpPr>
        <p:spPr bwMode="auto">
          <a:xfrm>
            <a:off x="270499" y="4782827"/>
            <a:ext cx="1597152" cy="27426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文本框 23"/>
          <p:cNvSpPr txBox="1"/>
          <p:nvPr/>
        </p:nvSpPr>
        <p:spPr>
          <a:xfrm>
            <a:off x="3072384" y="1818482"/>
            <a:ext cx="2627642"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选择对应的费用类型</a:t>
            </a:r>
            <a:r>
              <a:rPr lang="en-US" altLang="zh-CN" sz="1600" dirty="0">
                <a:latin typeface="Verdana" pitchFamily="34" charset="0"/>
                <a:ea typeface="黑体" pitchFamily="49" charset="-122"/>
              </a:rPr>
              <a:t>—</a:t>
            </a:r>
            <a:r>
              <a:rPr lang="zh-CN" altLang="en-US" sz="1600" dirty="0">
                <a:latin typeface="Verdana" pitchFamily="34" charset="0"/>
                <a:ea typeface="黑体" pitchFamily="49" charset="-122"/>
              </a:rPr>
              <a:t>必填</a:t>
            </a:r>
          </a:p>
        </p:txBody>
      </p:sp>
      <p:sp>
        <p:nvSpPr>
          <p:cNvPr id="25" name="文本框 24"/>
          <p:cNvSpPr txBox="1"/>
          <p:nvPr/>
        </p:nvSpPr>
        <p:spPr>
          <a:xfrm>
            <a:off x="3072384" y="2850898"/>
            <a:ext cx="2329484"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选择对应的职级</a:t>
            </a:r>
            <a:r>
              <a:rPr lang="en-US" altLang="zh-CN" sz="1600" dirty="0">
                <a:latin typeface="Verdana" pitchFamily="34" charset="0"/>
                <a:ea typeface="黑体" pitchFamily="49" charset="-122"/>
              </a:rPr>
              <a:t>-</a:t>
            </a:r>
            <a:r>
              <a:rPr lang="zh-CN" altLang="en-US" sz="1600" dirty="0">
                <a:latin typeface="Verdana" pitchFamily="34" charset="0"/>
                <a:ea typeface="黑体" pitchFamily="49" charset="-122"/>
              </a:rPr>
              <a:t>非必填</a:t>
            </a:r>
          </a:p>
        </p:txBody>
      </p:sp>
      <p:sp>
        <p:nvSpPr>
          <p:cNvPr id="26" name="文本框 25"/>
          <p:cNvSpPr txBox="1"/>
          <p:nvPr/>
        </p:nvSpPr>
        <p:spPr>
          <a:xfrm>
            <a:off x="3072384" y="3232216"/>
            <a:ext cx="3150221"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选择对应的出差地域类别</a:t>
            </a:r>
            <a:r>
              <a:rPr lang="en-US" altLang="zh-CN" sz="1600" dirty="0">
                <a:latin typeface="Verdana" pitchFamily="34" charset="0"/>
                <a:ea typeface="黑体" pitchFamily="49" charset="-122"/>
              </a:rPr>
              <a:t>-</a:t>
            </a:r>
            <a:r>
              <a:rPr lang="zh-CN" altLang="en-US" sz="1600" dirty="0">
                <a:latin typeface="Verdana" pitchFamily="34" charset="0"/>
                <a:ea typeface="黑体" pitchFamily="49" charset="-122"/>
              </a:rPr>
              <a:t>非必填</a:t>
            </a:r>
          </a:p>
        </p:txBody>
      </p:sp>
      <p:sp>
        <p:nvSpPr>
          <p:cNvPr id="27" name="文本框 26"/>
          <p:cNvSpPr txBox="1"/>
          <p:nvPr/>
        </p:nvSpPr>
        <p:spPr>
          <a:xfrm>
            <a:off x="3221463" y="3664740"/>
            <a:ext cx="2329484"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选择对应的币种</a:t>
            </a:r>
            <a:r>
              <a:rPr lang="en-US" altLang="zh-CN" sz="1600" dirty="0">
                <a:latin typeface="Verdana" pitchFamily="34" charset="0"/>
                <a:ea typeface="黑体" pitchFamily="49" charset="-122"/>
              </a:rPr>
              <a:t>-</a:t>
            </a:r>
            <a:r>
              <a:rPr lang="zh-CN" altLang="en-US" sz="1600" dirty="0">
                <a:latin typeface="Verdana" pitchFamily="34" charset="0"/>
                <a:ea typeface="黑体" pitchFamily="49" charset="-122"/>
              </a:rPr>
              <a:t>非必填</a:t>
            </a:r>
          </a:p>
        </p:txBody>
      </p:sp>
      <p:sp>
        <p:nvSpPr>
          <p:cNvPr id="28" name="文本框 27"/>
          <p:cNvSpPr txBox="1"/>
          <p:nvPr/>
        </p:nvSpPr>
        <p:spPr>
          <a:xfrm>
            <a:off x="3714546" y="4234258"/>
            <a:ext cx="3970959"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选择对应控制方案</a:t>
            </a:r>
            <a:r>
              <a:rPr lang="en-US" altLang="zh-CN" sz="1600" dirty="0">
                <a:latin typeface="Verdana" pitchFamily="34" charset="0"/>
                <a:ea typeface="黑体" pitchFamily="49" charset="-122"/>
              </a:rPr>
              <a:t>-</a:t>
            </a:r>
            <a:r>
              <a:rPr lang="zh-CN" altLang="en-US" sz="1600" dirty="0">
                <a:latin typeface="Verdana" pitchFamily="34" charset="0"/>
                <a:ea typeface="黑体" pitchFamily="49" charset="-122"/>
              </a:rPr>
              <a:t>是以年控还是月还是日</a:t>
            </a:r>
          </a:p>
        </p:txBody>
      </p:sp>
      <p:sp>
        <p:nvSpPr>
          <p:cNvPr id="29" name="文本框 28"/>
          <p:cNvSpPr txBox="1"/>
          <p:nvPr/>
        </p:nvSpPr>
        <p:spPr>
          <a:xfrm>
            <a:off x="3294879" y="4691926"/>
            <a:ext cx="7023076"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填写对应的比例，如标准额度是</a:t>
            </a:r>
            <a:r>
              <a:rPr lang="en-US" altLang="zh-CN" sz="1600" dirty="0">
                <a:latin typeface="Verdana" pitchFamily="34" charset="0"/>
                <a:ea typeface="黑体" pitchFamily="49" charset="-122"/>
              </a:rPr>
              <a:t>1000</a:t>
            </a:r>
            <a:r>
              <a:rPr lang="zh-CN" altLang="en-US" sz="1600" dirty="0">
                <a:latin typeface="Verdana" pitchFamily="34" charset="0"/>
                <a:ea typeface="黑体" pitchFamily="49" charset="-122"/>
              </a:rPr>
              <a:t>，上浮比例是</a:t>
            </a:r>
            <a:r>
              <a:rPr lang="en-US" altLang="zh-CN" sz="1600" dirty="0">
                <a:latin typeface="Verdana" pitchFamily="34" charset="0"/>
                <a:ea typeface="黑体" pitchFamily="49" charset="-122"/>
              </a:rPr>
              <a:t>20</a:t>
            </a:r>
            <a:r>
              <a:rPr lang="zh-CN" altLang="en-US" sz="1600" dirty="0">
                <a:latin typeface="Verdana" pitchFamily="34" charset="0"/>
                <a:ea typeface="黑体" pitchFamily="49" charset="-122"/>
              </a:rPr>
              <a:t>，则标准控制为</a:t>
            </a:r>
            <a:r>
              <a:rPr lang="en-US" altLang="zh-CN" sz="1600" dirty="0">
                <a:latin typeface="Verdana" pitchFamily="34" charset="0"/>
                <a:ea typeface="黑体" pitchFamily="49" charset="-122"/>
              </a:rPr>
              <a:t>1200</a:t>
            </a:r>
            <a:endParaRPr lang="zh-CN" altLang="en-US" sz="1600" dirty="0">
              <a:latin typeface="Verdana" pitchFamily="34" charset="0"/>
              <a:ea typeface="黑体" pitchFamily="49" charset="-122"/>
            </a:endParaRPr>
          </a:p>
        </p:txBody>
      </p:sp>
      <p:cxnSp>
        <p:nvCxnSpPr>
          <p:cNvPr id="32" name="直接箭头连接符 31"/>
          <p:cNvCxnSpPr>
            <a:stCxn id="17" idx="3"/>
            <a:endCxn id="24" idx="1"/>
          </p:cNvCxnSpPr>
          <p:nvPr/>
        </p:nvCxnSpPr>
        <p:spPr bwMode="auto">
          <a:xfrm>
            <a:off x="1941243" y="1987759"/>
            <a:ext cx="11311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p:cNvCxnSpPr>
            <a:stCxn id="18" idx="3"/>
            <a:endCxn id="25" idx="1"/>
          </p:cNvCxnSpPr>
          <p:nvPr/>
        </p:nvCxnSpPr>
        <p:spPr bwMode="auto">
          <a:xfrm flipV="1">
            <a:off x="1872210" y="3020175"/>
            <a:ext cx="1200174" cy="538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直接箭头连接符 35"/>
          <p:cNvCxnSpPr>
            <a:stCxn id="19" idx="3"/>
            <a:endCxn id="26" idx="1"/>
          </p:cNvCxnSpPr>
          <p:nvPr/>
        </p:nvCxnSpPr>
        <p:spPr bwMode="auto">
          <a:xfrm flipV="1">
            <a:off x="1867651" y="3401493"/>
            <a:ext cx="1204733" cy="349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p:cNvCxnSpPr>
            <a:stCxn id="20" idx="3"/>
            <a:endCxn id="27" idx="1"/>
          </p:cNvCxnSpPr>
          <p:nvPr/>
        </p:nvCxnSpPr>
        <p:spPr bwMode="auto">
          <a:xfrm>
            <a:off x="1867651" y="3774502"/>
            <a:ext cx="1353812" cy="595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p:cNvCxnSpPr>
            <a:stCxn id="21" idx="3"/>
            <a:endCxn id="28" idx="1"/>
          </p:cNvCxnSpPr>
          <p:nvPr/>
        </p:nvCxnSpPr>
        <p:spPr bwMode="auto">
          <a:xfrm flipV="1">
            <a:off x="1867651" y="4403535"/>
            <a:ext cx="1846895"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p:cNvCxnSpPr/>
          <p:nvPr/>
        </p:nvCxnSpPr>
        <p:spPr bwMode="auto">
          <a:xfrm flipV="1">
            <a:off x="1867651" y="4861203"/>
            <a:ext cx="1427228" cy="58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矩形 44"/>
          <p:cNvSpPr/>
          <p:nvPr/>
        </p:nvSpPr>
        <p:spPr bwMode="auto">
          <a:xfrm>
            <a:off x="9044228" y="757713"/>
            <a:ext cx="685589"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46" name="组合 45"/>
          <p:cNvGrpSpPr/>
          <p:nvPr/>
        </p:nvGrpSpPr>
        <p:grpSpPr>
          <a:xfrm>
            <a:off x="8165205" y="968296"/>
            <a:ext cx="1420395" cy="1882601"/>
            <a:chOff x="6859319" y="1589691"/>
            <a:chExt cx="1847385" cy="1289753"/>
          </a:xfrm>
        </p:grpSpPr>
        <p:cxnSp>
          <p:nvCxnSpPr>
            <p:cNvPr id="47" name="直接箭头连接符 46"/>
            <p:cNvCxnSpPr/>
            <p:nvPr/>
          </p:nvCxnSpPr>
          <p:spPr bwMode="auto">
            <a:xfrm flipH="1">
              <a:off x="6859319" y="1589691"/>
              <a:ext cx="1847385" cy="12897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文本框 47"/>
            <p:cNvSpPr txBox="1"/>
            <p:nvPr/>
          </p:nvSpPr>
          <p:spPr>
            <a:xfrm>
              <a:off x="7235792" y="2255854"/>
              <a:ext cx="1005403" cy="338554"/>
            </a:xfrm>
            <a:prstGeom prst="rect">
              <a:avLst/>
            </a:prstGeom>
            <a:noFill/>
          </p:spPr>
          <p:txBody>
            <a:bodyPr wrap="none" rtlCol="0">
              <a:spAutoFit/>
            </a:bodyPr>
            <a:lstStyle/>
            <a:p>
              <a:r>
                <a:rPr lang="zh-CN" altLang="en-US" sz="1600" dirty="0">
                  <a:latin typeface="Verdana" pitchFamily="34" charset="0"/>
                  <a:ea typeface="黑体" pitchFamily="49" charset="-122"/>
                </a:rPr>
                <a:t>提交之后</a:t>
              </a:r>
            </a:p>
          </p:txBody>
        </p:sp>
      </p:grpSp>
      <p:sp>
        <p:nvSpPr>
          <p:cNvPr id="33" name="标题 2"/>
          <p:cNvSpPr>
            <a:spLocks noGrp="1"/>
          </p:cNvSpPr>
          <p:nvPr>
            <p:ph type="ctrTitle" sz="quarter"/>
          </p:nvPr>
        </p:nvSpPr>
        <p:spPr>
          <a:xfrm>
            <a:off x="138545" y="286270"/>
            <a:ext cx="9045676" cy="641985"/>
          </a:xfrm>
        </p:spPr>
        <p:txBody>
          <a:bodyPr/>
          <a:lstStyle/>
          <a:p>
            <a:pPr algn="l"/>
            <a:r>
              <a:rPr lang="zh-CN" altLang="en-US" sz="2400" dirty="0"/>
              <a:t>第一章：费控基础数据建立：</a:t>
            </a:r>
            <a:r>
              <a:rPr lang="zh-CN" altLang="en-US" sz="1600" dirty="0"/>
              <a:t>记账公司相关基础数据</a:t>
            </a:r>
            <a:r>
              <a:rPr lang="en-US" altLang="zh-CN" sz="1600" dirty="0"/>
              <a:t>-</a:t>
            </a:r>
            <a:r>
              <a:rPr lang="zh-CN" altLang="en-US" sz="1600" dirty="0"/>
              <a:t>费用标准数据</a:t>
            </a:r>
          </a:p>
        </p:txBody>
      </p:sp>
      <p:sp>
        <p:nvSpPr>
          <p:cNvPr id="43" name="文本框 42"/>
          <p:cNvSpPr txBox="1"/>
          <p:nvPr/>
        </p:nvSpPr>
        <p:spPr>
          <a:xfrm>
            <a:off x="275058" y="1002898"/>
            <a:ext cx="367280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第四步：维护标准分类（注：可导入）</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458" y="2563088"/>
            <a:ext cx="9031287"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68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barn(inVertical)">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6386"/>
                                        </p:tgtEl>
                                        <p:attrNameLst>
                                          <p:attrName>style.visibility</p:attrName>
                                        </p:attrNameLst>
                                      </p:cBhvr>
                                      <p:to>
                                        <p:strVal val="visible"/>
                                      </p:to>
                                    </p:set>
                                    <p:animEffect transition="in" filter="wipe(down)">
                                      <p:cBhvr>
                                        <p:cTn id="19" dur="500"/>
                                        <p:tgtEl>
                                          <p:spTgt spid="1638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0"/>
                                        <p:tgtEl>
                                          <p:spTgt spid="34"/>
                                        </p:tgtEl>
                                      </p:cBhvr>
                                    </p:animEffect>
                                    <p:anim calcmode="lin" valueType="num">
                                      <p:cBhvr>
                                        <p:cTn id="47" dur="1000" fill="hold"/>
                                        <p:tgtEl>
                                          <p:spTgt spid="34"/>
                                        </p:tgtEl>
                                        <p:attrNameLst>
                                          <p:attrName>ppt_x</p:attrName>
                                        </p:attrNameLst>
                                      </p:cBhvr>
                                      <p:tavLst>
                                        <p:tav tm="0">
                                          <p:val>
                                            <p:strVal val="#ppt_x"/>
                                          </p:val>
                                        </p:tav>
                                        <p:tav tm="100000">
                                          <p:val>
                                            <p:strVal val="#ppt_x"/>
                                          </p:val>
                                        </p:tav>
                                      </p:tavLst>
                                    </p:anim>
                                    <p:anim calcmode="lin" valueType="num">
                                      <p:cBhvr>
                                        <p:cTn id="4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000"/>
                                        <p:tgtEl>
                                          <p:spTgt spid="26"/>
                                        </p:tgtEl>
                                      </p:cBhvr>
                                    </p:animEffect>
                                    <p:anim calcmode="lin" valueType="num">
                                      <p:cBhvr>
                                        <p:cTn id="73" dur="1000" fill="hold"/>
                                        <p:tgtEl>
                                          <p:spTgt spid="26"/>
                                        </p:tgtEl>
                                        <p:attrNameLst>
                                          <p:attrName>ppt_x</p:attrName>
                                        </p:attrNameLst>
                                      </p:cBhvr>
                                      <p:tavLst>
                                        <p:tav tm="0">
                                          <p:val>
                                            <p:strVal val="#ppt_x"/>
                                          </p:val>
                                        </p:tav>
                                        <p:tav tm="100000">
                                          <p:val>
                                            <p:strVal val="#ppt_x"/>
                                          </p:val>
                                        </p:tav>
                                      </p:tavLst>
                                    </p:anim>
                                    <p:anim calcmode="lin" valueType="num">
                                      <p:cBhvr>
                                        <p:cTn id="7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1000"/>
                                        <p:tgtEl>
                                          <p:spTgt spid="27"/>
                                        </p:tgtEl>
                                      </p:cBhvr>
                                    </p:animEffect>
                                    <p:anim calcmode="lin" valueType="num">
                                      <p:cBhvr>
                                        <p:cTn id="94" dur="1000" fill="hold"/>
                                        <p:tgtEl>
                                          <p:spTgt spid="27"/>
                                        </p:tgtEl>
                                        <p:attrNameLst>
                                          <p:attrName>ppt_x</p:attrName>
                                        </p:attrNameLst>
                                      </p:cBhvr>
                                      <p:tavLst>
                                        <p:tav tm="0">
                                          <p:val>
                                            <p:strVal val="#ppt_x"/>
                                          </p:val>
                                        </p:tav>
                                        <p:tav tm="100000">
                                          <p:val>
                                            <p:strVal val="#ppt_x"/>
                                          </p:val>
                                        </p:tav>
                                      </p:tavLst>
                                    </p:anim>
                                    <p:anim calcmode="lin" valueType="num">
                                      <p:cBhvr>
                                        <p:cTn id="9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ppt_x</p:attrName>
                                        </p:attrNameLst>
                                      </p:cBhvr>
                                      <p:tavLst>
                                        <p:tav tm="0">
                                          <p:val>
                                            <p:strVal val="#ppt_x"/>
                                          </p:val>
                                        </p:tav>
                                        <p:tav tm="100000">
                                          <p:val>
                                            <p:strVal val="#ppt_x"/>
                                          </p:val>
                                        </p:tav>
                                      </p:tavLst>
                                    </p:anim>
                                    <p:anim calcmode="lin" valueType="num">
                                      <p:cBhvr>
                                        <p:cTn id="10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1000"/>
                                        <p:tgtEl>
                                          <p:spTgt spid="40"/>
                                        </p:tgtEl>
                                      </p:cBhvr>
                                    </p:animEffect>
                                    <p:anim calcmode="lin" valueType="num">
                                      <p:cBhvr>
                                        <p:cTn id="108" dur="1000" fill="hold"/>
                                        <p:tgtEl>
                                          <p:spTgt spid="40"/>
                                        </p:tgtEl>
                                        <p:attrNameLst>
                                          <p:attrName>ppt_x</p:attrName>
                                        </p:attrNameLst>
                                      </p:cBhvr>
                                      <p:tavLst>
                                        <p:tav tm="0">
                                          <p:val>
                                            <p:strVal val="#ppt_x"/>
                                          </p:val>
                                        </p:tav>
                                        <p:tav tm="100000">
                                          <p:val>
                                            <p:strVal val="#ppt_x"/>
                                          </p:val>
                                        </p:tav>
                                      </p:tavLst>
                                    </p:anim>
                                    <p:anim calcmode="lin" valueType="num">
                                      <p:cBhvr>
                                        <p:cTn id="10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1000"/>
                                        <p:tgtEl>
                                          <p:spTgt spid="28"/>
                                        </p:tgtEl>
                                      </p:cBhvr>
                                    </p:animEffect>
                                    <p:anim calcmode="lin" valueType="num">
                                      <p:cBhvr>
                                        <p:cTn id="115" dur="1000" fill="hold"/>
                                        <p:tgtEl>
                                          <p:spTgt spid="28"/>
                                        </p:tgtEl>
                                        <p:attrNameLst>
                                          <p:attrName>ppt_x</p:attrName>
                                        </p:attrNameLst>
                                      </p:cBhvr>
                                      <p:tavLst>
                                        <p:tav tm="0">
                                          <p:val>
                                            <p:strVal val="#ppt_x"/>
                                          </p:val>
                                        </p:tav>
                                        <p:tav tm="100000">
                                          <p:val>
                                            <p:strVal val="#ppt_x"/>
                                          </p:val>
                                        </p:tav>
                                      </p:tavLst>
                                    </p:anim>
                                    <p:anim calcmode="lin" valueType="num">
                                      <p:cBhvr>
                                        <p:cTn id="1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barn(inVertical)">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1000"/>
                                        <p:tgtEl>
                                          <p:spTgt spid="42"/>
                                        </p:tgtEl>
                                      </p:cBhvr>
                                    </p:animEffect>
                                    <p:anim calcmode="lin" valueType="num">
                                      <p:cBhvr>
                                        <p:cTn id="127" dur="1000" fill="hold"/>
                                        <p:tgtEl>
                                          <p:spTgt spid="42"/>
                                        </p:tgtEl>
                                        <p:attrNameLst>
                                          <p:attrName>ppt_x</p:attrName>
                                        </p:attrNameLst>
                                      </p:cBhvr>
                                      <p:tavLst>
                                        <p:tav tm="0">
                                          <p:val>
                                            <p:strVal val="#ppt_x"/>
                                          </p:val>
                                        </p:tav>
                                        <p:tav tm="100000">
                                          <p:val>
                                            <p:strVal val="#ppt_x"/>
                                          </p:val>
                                        </p:tav>
                                      </p:tavLst>
                                    </p:anim>
                                    <p:anim calcmode="lin" valueType="num">
                                      <p:cBhvr>
                                        <p:cTn id="1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barn(inVertical)">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wheel(1)">
                                      <p:cBhvr>
                                        <p:cTn id="143" dur="2000"/>
                                        <p:tgtEl>
                                          <p:spTgt spid="4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16387"/>
                                        </p:tgtEl>
                                        <p:attrNameLst>
                                          <p:attrName>style.visibility</p:attrName>
                                        </p:attrNameLst>
                                      </p:cBhvr>
                                      <p:to>
                                        <p:strVal val="visible"/>
                                      </p:to>
                                    </p:set>
                                    <p:animEffect transition="in" filter="wipe(down)">
                                      <p:cBhvr>
                                        <p:cTn id="148"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45" grpId="0" animBg="1"/>
      <p:bldP spid="33" grpId="0"/>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49" y="1748778"/>
            <a:ext cx="10536237"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圆角矩形 18"/>
          <p:cNvSpPr/>
          <p:nvPr/>
        </p:nvSpPr>
        <p:spPr bwMode="auto">
          <a:xfrm>
            <a:off x="876299" y="3302100"/>
            <a:ext cx="991351" cy="268670"/>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文本框 24"/>
          <p:cNvSpPr txBox="1"/>
          <p:nvPr/>
        </p:nvSpPr>
        <p:spPr>
          <a:xfrm>
            <a:off x="8340502" y="2945106"/>
            <a:ext cx="2441694"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控制公共信息的维护权限</a:t>
            </a:r>
          </a:p>
        </p:txBody>
      </p:sp>
      <p:sp>
        <p:nvSpPr>
          <p:cNvPr id="26" name="文本框 25"/>
          <p:cNvSpPr txBox="1"/>
          <p:nvPr/>
        </p:nvSpPr>
        <p:spPr>
          <a:xfrm>
            <a:off x="3072383" y="4437333"/>
            <a:ext cx="1620957"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模块管理员权限</a:t>
            </a:r>
          </a:p>
        </p:txBody>
      </p:sp>
      <p:sp>
        <p:nvSpPr>
          <p:cNvPr id="27" name="文本框 26"/>
          <p:cNvSpPr txBox="1"/>
          <p:nvPr/>
        </p:nvSpPr>
        <p:spPr>
          <a:xfrm>
            <a:off x="8340502" y="4287040"/>
            <a:ext cx="1415772"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1600" dirty="0">
                <a:latin typeface="Verdana" pitchFamily="34" charset="0"/>
                <a:ea typeface="黑体" pitchFamily="49" charset="-122"/>
              </a:rPr>
              <a:t>模块默认权限</a:t>
            </a:r>
          </a:p>
        </p:txBody>
      </p:sp>
      <p:cxnSp>
        <p:nvCxnSpPr>
          <p:cNvPr id="36" name="直接箭头连接符 35"/>
          <p:cNvCxnSpPr/>
          <p:nvPr/>
        </p:nvCxnSpPr>
        <p:spPr bwMode="auto">
          <a:xfrm>
            <a:off x="3302001" y="3683000"/>
            <a:ext cx="126999" cy="7543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p:cNvCxnSpPr/>
          <p:nvPr/>
        </p:nvCxnSpPr>
        <p:spPr bwMode="auto">
          <a:xfrm>
            <a:off x="8340502" y="3436435"/>
            <a:ext cx="620601" cy="8506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标题 2"/>
          <p:cNvSpPr>
            <a:spLocks noGrp="1"/>
          </p:cNvSpPr>
          <p:nvPr>
            <p:ph type="ctrTitle" sz="quarter"/>
          </p:nvPr>
        </p:nvSpPr>
        <p:spPr>
          <a:xfrm>
            <a:off x="138545" y="286270"/>
            <a:ext cx="9045676" cy="641985"/>
          </a:xfrm>
        </p:spPr>
        <p:txBody>
          <a:bodyPr/>
          <a:lstStyle/>
          <a:p>
            <a:pPr algn="l"/>
            <a:r>
              <a:rPr lang="zh-CN" altLang="en-US" sz="2400" dirty="0"/>
              <a:t>第一章：费控基础数据建立：</a:t>
            </a:r>
            <a:r>
              <a:rPr lang="zh-CN" altLang="en-US" sz="1600" dirty="0"/>
              <a:t>基础数据模块</a:t>
            </a:r>
            <a:r>
              <a:rPr lang="en-US" altLang="zh-CN" sz="1600" dirty="0"/>
              <a:t>SYS</a:t>
            </a:r>
            <a:r>
              <a:rPr lang="zh-CN" altLang="en-US" sz="1600" dirty="0"/>
              <a:t>权限</a:t>
            </a:r>
          </a:p>
        </p:txBody>
      </p:sp>
      <p:sp>
        <p:nvSpPr>
          <p:cNvPr id="43" name="文本框 42"/>
          <p:cNvSpPr txBox="1"/>
          <p:nvPr/>
        </p:nvSpPr>
        <p:spPr>
          <a:xfrm>
            <a:off x="765650" y="1002898"/>
            <a:ext cx="677815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latin typeface="Verdana" pitchFamily="34" charset="0"/>
                <a:ea typeface="黑体" pitchFamily="49" charset="-122"/>
              </a:rPr>
              <a:t>维护后台权限）</a:t>
            </a:r>
            <a:r>
              <a:rPr lang="en-US" altLang="zh-CN" dirty="0">
                <a:latin typeface="Verdana" pitchFamily="34" charset="0"/>
                <a:ea typeface="黑体" pitchFamily="49" charset="-122"/>
              </a:rPr>
              <a:t>,</a:t>
            </a:r>
            <a:r>
              <a:rPr lang="zh-CN" altLang="en-US" dirty="0">
                <a:latin typeface="Verdana" pitchFamily="34" charset="0"/>
                <a:ea typeface="黑体" pitchFamily="49" charset="-122"/>
              </a:rPr>
              <a:t>具体请见权限说明</a:t>
            </a:r>
          </a:p>
        </p:txBody>
      </p:sp>
      <p:cxnSp>
        <p:nvCxnSpPr>
          <p:cNvPr id="35" name="直接箭头连接符 34"/>
          <p:cNvCxnSpPr>
            <a:endCxn id="25" idx="1"/>
          </p:cNvCxnSpPr>
          <p:nvPr/>
        </p:nvCxnSpPr>
        <p:spPr bwMode="auto">
          <a:xfrm>
            <a:off x="8077200" y="3114383"/>
            <a:ext cx="2633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726455652"/>
              </p:ext>
            </p:extLst>
          </p:nvPr>
        </p:nvGraphicFramePr>
        <p:xfrm>
          <a:off x="6131170" y="1002898"/>
          <a:ext cx="914400" cy="828675"/>
        </p:xfrm>
        <a:graphic>
          <a:graphicData uri="http://schemas.openxmlformats.org/presentationml/2006/ole">
            <mc:AlternateContent xmlns:mc="http://schemas.openxmlformats.org/markup-compatibility/2006">
              <mc:Choice xmlns:v="urn:schemas-microsoft-com:vml" Requires="v">
                <p:oleObj spid="_x0000_s9223" name="演示文稿" showAsIcon="1" r:id="rId4" imgW="914400" imgH="828720" progId="PowerPoint.Show.12">
                  <p:embed/>
                </p:oleObj>
              </mc:Choice>
              <mc:Fallback>
                <p:oleObj name="演示文稿" showAsIcon="1" r:id="rId4" imgW="914400" imgH="828720" progId="PowerPoint.Show.12">
                  <p:embed/>
                  <p:pic>
                    <p:nvPicPr>
                      <p:cNvPr id="0" name=""/>
                      <p:cNvPicPr/>
                      <p:nvPr/>
                    </p:nvPicPr>
                    <p:blipFill>
                      <a:blip r:embed="rId5"/>
                      <a:stretch>
                        <a:fillRect/>
                      </a:stretch>
                    </p:blipFill>
                    <p:spPr>
                      <a:xfrm>
                        <a:off x="6131170" y="1002898"/>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234740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2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wheel(1)">
                                      <p:cBhvr>
                                        <p:cTn id="19" dur="20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circle(in)">
                                      <p:cBhvr>
                                        <p:cTn id="37" dur="20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heel(1)">
                                      <p:cBhvr>
                                        <p:cTn id="42" dur="20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circle(in)">
                                      <p:cBhvr>
                                        <p:cTn id="50"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6" grpId="0" animBg="1"/>
      <p:bldP spid="27"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08" y="968115"/>
            <a:ext cx="10536237" cy="588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3906608" y="2518202"/>
            <a:ext cx="6299547" cy="2165428"/>
            <a:chOff x="4279108" y="2793586"/>
            <a:chExt cx="4394312" cy="1205707"/>
          </a:xfrm>
        </p:grpSpPr>
        <p:sp>
          <p:nvSpPr>
            <p:cNvPr id="13" name="Rectangle 4"/>
            <p:cNvSpPr>
              <a:spLocks noChangeArrowheads="1"/>
            </p:cNvSpPr>
            <p:nvPr/>
          </p:nvSpPr>
          <p:spPr bwMode="auto">
            <a:xfrm>
              <a:off x="4279108" y="3003930"/>
              <a:ext cx="2362200" cy="995363"/>
            </a:xfrm>
            <a:prstGeom prst="rect">
              <a:avLst/>
            </a:prstGeom>
            <a:noFill/>
            <a:ln w="9525" algn="ctr">
              <a:noFill/>
              <a:miter lim="800000"/>
            </a:ln>
          </p:spPr>
          <p:txBody>
            <a:bodyPr lIns="91432" tIns="45716" rIns="91432" bIns="45716"/>
            <a:lstStyle/>
            <a:p>
              <a:pPr marL="0" indent="0">
                <a:lnSpc>
                  <a:spcPct val="110000"/>
                </a:lnSpc>
                <a:spcBef>
                  <a:spcPct val="30000"/>
                </a:spcBef>
                <a:buClr>
                  <a:srgbClr val="00B0F0"/>
                </a:buClr>
                <a:buSzPct val="75000"/>
                <a:buFont typeface="Wingdings" pitchFamily="2" charset="2"/>
                <a:buNone/>
              </a:pPr>
              <a:endParaRPr lang="zh-CN" altLang="en-US" sz="1600" b="1" dirty="0">
                <a:ea typeface="微软雅黑" pitchFamily="34" charset="-122"/>
              </a:endParaRPr>
            </a:p>
          </p:txBody>
        </p:sp>
        <p:sp>
          <p:nvSpPr>
            <p:cNvPr id="16" name="Rectangle 24"/>
            <p:cNvSpPr>
              <a:spLocks noChangeArrowheads="1"/>
            </p:cNvSpPr>
            <p:nvPr/>
          </p:nvSpPr>
          <p:spPr bwMode="auto">
            <a:xfrm>
              <a:off x="6741013" y="2793586"/>
              <a:ext cx="1932407" cy="819343"/>
            </a:xfrm>
            <a:prstGeom prst="rect">
              <a:avLst/>
            </a:prstGeom>
            <a:noFill/>
            <a:ln w="9525">
              <a:noFill/>
              <a:miter lim="800000"/>
            </a:ln>
          </p:spPr>
          <p:txBody>
            <a:bodyPr lIns="90000"/>
            <a:lstStyle/>
            <a:p>
              <a:pPr marL="192405" lvl="2" indent="-189230">
                <a:spcBef>
                  <a:spcPct val="20000"/>
                </a:spcBef>
                <a:buFontTx/>
                <a:buChar char="•"/>
              </a:pPr>
              <a:endParaRPr lang="en-US" altLang="zh-CN" sz="1400" dirty="0"/>
            </a:p>
          </p:txBody>
        </p:sp>
      </p:grpSp>
      <p:sp>
        <p:nvSpPr>
          <p:cNvPr id="5" name="文本框 4"/>
          <p:cNvSpPr txBox="1"/>
          <p:nvPr/>
        </p:nvSpPr>
        <p:spPr>
          <a:xfrm>
            <a:off x="2152384" y="6480450"/>
            <a:ext cx="5478145" cy="375702"/>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zh-CN" altLang="en-US" sz="1600" b="1" dirty="0">
                <a:solidFill>
                  <a:schemeClr val="tx1"/>
                </a:solidFill>
                <a:latin typeface="楷体" charset="0"/>
                <a:ea typeface="楷体" charset="0"/>
              </a:rPr>
              <a:t>进入预算管理模块，点击“后台配置” 进入“预算分类”</a:t>
            </a:r>
          </a:p>
        </p:txBody>
      </p:sp>
      <p:sp>
        <p:nvSpPr>
          <p:cNvPr id="4" name="手杖形箭头 3"/>
          <p:cNvSpPr/>
          <p:nvPr/>
        </p:nvSpPr>
        <p:spPr>
          <a:xfrm>
            <a:off x="1228274" y="6020134"/>
            <a:ext cx="1143000" cy="731520"/>
          </a:xfrm>
          <a:prstGeom prst="uturnArrow">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4" name="标题 2"/>
          <p:cNvSpPr>
            <a:spLocks noGrp="1"/>
          </p:cNvSpPr>
          <p:nvPr>
            <p:ph type="ctrTitle" sz="quarter"/>
          </p:nvPr>
        </p:nvSpPr>
        <p:spPr>
          <a:xfrm>
            <a:off x="138545" y="286270"/>
            <a:ext cx="9045676" cy="641985"/>
          </a:xfrm>
        </p:spPr>
        <p:txBody>
          <a:bodyPr/>
          <a:lstStyle/>
          <a:p>
            <a:pPr algn="l"/>
            <a:r>
              <a:rPr lang="zh-CN" altLang="en-US" sz="2400" dirty="0"/>
              <a:t>第二章   预算管理</a:t>
            </a:r>
          </a:p>
        </p:txBody>
      </p:sp>
      <p:sp>
        <p:nvSpPr>
          <p:cNvPr id="11" name="圆角矩形 10"/>
          <p:cNvSpPr/>
          <p:nvPr/>
        </p:nvSpPr>
        <p:spPr bwMode="auto">
          <a:xfrm>
            <a:off x="220282" y="2231056"/>
            <a:ext cx="1597152" cy="288817"/>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圆角矩形 5"/>
          <p:cNvSpPr/>
          <p:nvPr/>
        </p:nvSpPr>
        <p:spPr>
          <a:xfrm>
            <a:off x="2515689" y="2043004"/>
            <a:ext cx="6409369" cy="66492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基础上增加了预算调整流程审批，页面的预算调整依旧保留</a:t>
            </a:r>
          </a:p>
        </p:txBody>
      </p:sp>
      <p:sp>
        <p:nvSpPr>
          <p:cNvPr id="7" name="左箭头 6"/>
          <p:cNvSpPr/>
          <p:nvPr/>
        </p:nvSpPr>
        <p:spPr>
          <a:xfrm>
            <a:off x="1817434" y="2303260"/>
            <a:ext cx="698255" cy="1444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58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26" dur="2000" fill="hold"/>
                                        <p:tgtEl>
                                          <p:spTgt spid="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1"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24" y="980807"/>
            <a:ext cx="10879137"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rot="20715402">
            <a:off x="7248132" y="1575140"/>
            <a:ext cx="1435100" cy="335280"/>
          </a:xfrm>
          <a:prstGeom prst="rect">
            <a:avLst/>
          </a:prstGeom>
          <a:noFill/>
        </p:spPr>
        <p:txBody>
          <a:bodyPr wrap="square" rtlCol="0">
            <a:spAutoFit/>
          </a:bodyPr>
          <a:lstStyle/>
          <a:p>
            <a:r>
              <a:rPr lang="zh-CN" altLang="en-US" sz="1600" dirty="0">
                <a:latin typeface="Verdana" pitchFamily="34" charset="0"/>
                <a:ea typeface="黑体" pitchFamily="49" charset="-122"/>
              </a:rPr>
              <a:t>提交之后</a:t>
            </a:r>
          </a:p>
        </p:txBody>
      </p:sp>
      <p:sp>
        <p:nvSpPr>
          <p:cNvPr id="7" name="文本框 6"/>
          <p:cNvSpPr txBox="1"/>
          <p:nvPr/>
        </p:nvSpPr>
        <p:spPr>
          <a:xfrm>
            <a:off x="1943100" y="4032062"/>
            <a:ext cx="5780008" cy="646986"/>
          </a:xfrm>
          <a:prstGeom prst="flowChartAlternateProcess">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l"/>
            <a:r>
              <a:rPr lang="zh-CN" altLang="en-US" sz="1600" dirty="0">
                <a:latin typeface="楷体" charset="0"/>
                <a:ea typeface="楷体" charset="0"/>
              </a:rPr>
              <a:t>预算分类是为了设置各种预算模式对应的预算方案。</a:t>
            </a:r>
          </a:p>
          <a:p>
            <a:pPr algn="l"/>
            <a:r>
              <a:rPr lang="zh-CN" altLang="en-US" sz="1600" dirty="0">
                <a:latin typeface="楷体" charset="0"/>
                <a:ea typeface="楷体" charset="0"/>
              </a:rPr>
              <a:t>预算模式总共分为部门科目预算、专项项目预算、个人预算。</a:t>
            </a:r>
          </a:p>
        </p:txBody>
      </p:sp>
      <p:sp>
        <p:nvSpPr>
          <p:cNvPr id="10"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预算分类设置</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70328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798513"/>
            <a:ext cx="8164513" cy="6059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44137" y="286270"/>
            <a:ext cx="4532010" cy="461665"/>
          </a:xfrm>
          <a:prstGeom prst="rect">
            <a:avLst/>
          </a:prstGeom>
          <a:noFill/>
        </p:spPr>
        <p:txBody>
          <a:bodyPr wrap="none" rtlCol="0">
            <a:spAutoFit/>
          </a:bodyPr>
          <a:lstStyle/>
          <a:p>
            <a:r>
              <a:rPr lang="zh-CN" altLang="en-US" dirty="0"/>
              <a:t>第一章：费控基础数据建立</a:t>
            </a:r>
            <a:r>
              <a:rPr lang="zh-CN" altLang="en-US" sz="1400" dirty="0"/>
              <a:t>：公共信息</a:t>
            </a:r>
          </a:p>
        </p:txBody>
      </p:sp>
      <p:sp>
        <p:nvSpPr>
          <p:cNvPr id="7" name="TextBox 6"/>
          <p:cNvSpPr txBox="1"/>
          <p:nvPr/>
        </p:nvSpPr>
        <p:spPr>
          <a:xfrm>
            <a:off x="8464731" y="1306286"/>
            <a:ext cx="3397194" cy="2185214"/>
          </a:xfrm>
          <a:prstGeom prst="rect">
            <a:avLst/>
          </a:prstGeom>
          <a:noFill/>
        </p:spPr>
        <p:txBody>
          <a:bodyPr wrap="square" rtlCol="0">
            <a:spAutoFit/>
          </a:bodyPr>
          <a:lstStyle/>
          <a:p>
            <a:r>
              <a:rPr lang="en-US" altLang="zh-CN" sz="1600" dirty="0"/>
              <a:t>1</a:t>
            </a:r>
            <a:r>
              <a:rPr lang="zh-CN" altLang="en-US" sz="1600" dirty="0"/>
              <a:t>、基础数据维护，是整个费控系统共用的数据；</a:t>
            </a:r>
            <a:endParaRPr lang="en-US" altLang="zh-CN" sz="1600" dirty="0"/>
          </a:p>
          <a:p>
            <a:endParaRPr lang="en-US" altLang="zh-CN" sz="1600" dirty="0"/>
          </a:p>
          <a:p>
            <a:r>
              <a:rPr lang="en-US" altLang="zh-CN" sz="1600" dirty="0"/>
              <a:t>2</a:t>
            </a:r>
            <a:r>
              <a:rPr lang="zh-CN" altLang="en-US" sz="1600" dirty="0"/>
              <a:t>、记账公司建立之后，在记账公司相关基础数据中就会出现对应的数据，相关基础数据是每个记账公司独立的数据；</a:t>
            </a:r>
            <a:endParaRPr lang="en-US" altLang="zh-CN" sz="1600" dirty="0"/>
          </a:p>
          <a:p>
            <a:endParaRPr lang="zh-CN" altLang="en-US" dirty="0"/>
          </a:p>
        </p:txBody>
      </p:sp>
    </p:spTree>
    <p:extLst>
      <p:ext uri="{BB962C8B-B14F-4D97-AF65-F5344CB8AC3E}">
        <p14:creationId xmlns:p14="http://schemas.microsoft.com/office/powerpoint/2010/main" val="266738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797128"/>
            <a:ext cx="10577758" cy="551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3538538"/>
            <a:ext cx="10736263"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流程图: 准备 1"/>
          <p:cNvSpPr/>
          <p:nvPr/>
        </p:nvSpPr>
        <p:spPr>
          <a:xfrm>
            <a:off x="8290560" y="2564130"/>
            <a:ext cx="75565" cy="75565"/>
          </a:xfrm>
          <a:prstGeom prst="flowChartPreparation">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预算分类设置</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1" name="圆角矩形 10"/>
          <p:cNvSpPr/>
          <p:nvPr/>
        </p:nvSpPr>
        <p:spPr bwMode="auto">
          <a:xfrm>
            <a:off x="10466497" y="797128"/>
            <a:ext cx="892577" cy="288817"/>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左箭头 2"/>
          <p:cNvSpPr/>
          <p:nvPr/>
        </p:nvSpPr>
        <p:spPr>
          <a:xfrm rot="20268522">
            <a:off x="3158105" y="2592535"/>
            <a:ext cx="7978787" cy="776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943606" y="4404135"/>
            <a:ext cx="1352282"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提交之后</a:t>
            </a:r>
          </a:p>
        </p:txBody>
      </p:sp>
      <p:sp>
        <p:nvSpPr>
          <p:cNvPr id="8" name="椭圆形标注 7"/>
          <p:cNvSpPr/>
          <p:nvPr/>
        </p:nvSpPr>
        <p:spPr>
          <a:xfrm flipH="1">
            <a:off x="2524259" y="797128"/>
            <a:ext cx="3696234" cy="1134703"/>
          </a:xfrm>
          <a:prstGeom prst="wedgeEllipseCallout">
            <a:avLst>
              <a:gd name="adj1" fmla="val 30821"/>
              <a:gd name="adj2" fmla="val 12569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预算调整：不同成本中心之间互调</a:t>
            </a:r>
            <a:endParaRPr lang="en-US" altLang="zh-CN" sz="1400" dirty="0"/>
          </a:p>
          <a:p>
            <a:pPr algn="ctr"/>
            <a:r>
              <a:rPr lang="zh-CN" altLang="en-US" sz="1400" dirty="0"/>
              <a:t>预算追加：对单一预算进行调整，与别的预算无关</a:t>
            </a:r>
            <a:endParaRPr lang="en-US" altLang="zh-CN" sz="1400" dirty="0"/>
          </a:p>
          <a:p>
            <a:pPr algn="ctr"/>
            <a:endParaRPr lang="zh-CN" altLang="en-US" dirty="0"/>
          </a:p>
        </p:txBody>
      </p:sp>
    </p:spTree>
    <p:extLst>
      <p:ext uri="{BB962C8B-B14F-4D97-AF65-F5344CB8AC3E}">
        <p14:creationId xmlns:p14="http://schemas.microsoft.com/office/powerpoint/2010/main" val="11345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circle(in)">
                                      <p:cBhvr>
                                        <p:cTn id="7" dur="20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ircle(in)">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6147"/>
                                        </p:tgtEl>
                                        <p:attrNameLst>
                                          <p:attrName>style.visibility</p:attrName>
                                        </p:attrNameLst>
                                      </p:cBhvr>
                                      <p:to>
                                        <p:strVal val="visible"/>
                                      </p:to>
                                    </p:set>
                                    <p:animEffect transition="in" filter="circle(in)">
                                      <p:cBhvr>
                                        <p:cTn id="32" dur="20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761" y="828027"/>
            <a:ext cx="10345737" cy="579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765256" y="1571684"/>
            <a:ext cx="5829300" cy="822305"/>
          </a:xfrm>
          <a:prstGeom prst="flowChartTerminator">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a:r>
              <a:rPr lang="zh-CN" altLang="en-US" sz="1600" b="1" dirty="0">
                <a:solidFill>
                  <a:srgbClr val="FF0000"/>
                </a:solidFill>
                <a:latin typeface="楷体" charset="0"/>
                <a:ea typeface="楷体" charset="0"/>
              </a:rPr>
              <a:t>点击任意一种预算导入</a:t>
            </a:r>
            <a:r>
              <a:rPr lang="en-US" altLang="zh-CN" sz="1600" b="1" dirty="0">
                <a:solidFill>
                  <a:srgbClr val="FF0000"/>
                </a:solidFill>
                <a:latin typeface="楷体" charset="0"/>
                <a:ea typeface="楷体" charset="0"/>
              </a:rPr>
              <a:t>,</a:t>
            </a:r>
            <a:r>
              <a:rPr lang="zh-CN" altLang="en-US" sz="1600" b="1" dirty="0">
                <a:solidFill>
                  <a:srgbClr val="FF0000"/>
                </a:solidFill>
                <a:latin typeface="楷体" charset="0"/>
                <a:ea typeface="楷体" charset="0"/>
              </a:rPr>
              <a:t>系统将进该预算的预算导入的界面，月度总和不超过当年年度预算</a:t>
            </a:r>
            <a:endParaRPr lang="en-US" altLang="zh-CN" sz="1600" b="1" dirty="0">
              <a:solidFill>
                <a:srgbClr val="FF0000"/>
              </a:solidFill>
              <a:latin typeface="楷体" charset="0"/>
              <a:ea typeface="楷体" charset="0"/>
            </a:endParaRPr>
          </a:p>
        </p:txBody>
      </p:sp>
      <p:cxnSp>
        <p:nvCxnSpPr>
          <p:cNvPr id="3" name="直接箭头连接符 2"/>
          <p:cNvCxnSpPr/>
          <p:nvPr/>
        </p:nvCxnSpPr>
        <p:spPr>
          <a:xfrm>
            <a:off x="1209851" y="1442434"/>
            <a:ext cx="2509684" cy="343493"/>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5" name="直接箭头连接符 4"/>
          <p:cNvCxnSpPr/>
          <p:nvPr/>
        </p:nvCxnSpPr>
        <p:spPr>
          <a:xfrm flipV="1">
            <a:off x="1209851" y="2100813"/>
            <a:ext cx="2509684" cy="556309"/>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6" name="直接箭头连接符 5"/>
          <p:cNvCxnSpPr/>
          <p:nvPr/>
        </p:nvCxnSpPr>
        <p:spPr>
          <a:xfrm flipV="1">
            <a:off x="1209851" y="2297723"/>
            <a:ext cx="2658764" cy="1527302"/>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13" name="标题 2"/>
          <p:cNvSpPr>
            <a:spLocks noGrp="1"/>
          </p:cNvSpPr>
          <p:nvPr>
            <p:ph type="ctrTitle" sz="quarter"/>
          </p:nvPr>
        </p:nvSpPr>
        <p:spPr>
          <a:xfrm>
            <a:off x="138545" y="286270"/>
            <a:ext cx="9045676" cy="641985"/>
          </a:xfrm>
        </p:spPr>
        <p:txBody>
          <a:bodyPr/>
          <a:lstStyle/>
          <a:p>
            <a:pPr algn="l"/>
            <a:r>
              <a:rPr lang="zh-CN" altLang="en-US" sz="2400" dirty="0"/>
              <a:t>第二章   预算管理</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15392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280" y="3756242"/>
            <a:ext cx="7288011" cy="3101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a:srcRect b="39392"/>
          <a:stretch>
            <a:fillRect/>
          </a:stretch>
        </p:blipFill>
        <p:spPr>
          <a:xfrm>
            <a:off x="85725" y="754688"/>
            <a:ext cx="12106275" cy="1784985"/>
          </a:xfrm>
          <a:prstGeom prst="rect">
            <a:avLst/>
          </a:prstGeom>
        </p:spPr>
      </p:pic>
      <p:sp>
        <p:nvSpPr>
          <p:cNvPr id="3" name="文本框 2"/>
          <p:cNvSpPr txBox="1"/>
          <p:nvPr/>
        </p:nvSpPr>
        <p:spPr>
          <a:xfrm>
            <a:off x="7571105" y="1247967"/>
            <a:ext cx="4338320" cy="5791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zh-CN" altLang="en-US" sz="1600" dirty="0">
                <a:latin typeface="楷体" charset="0"/>
                <a:ea typeface="楷体" charset="0"/>
              </a:rPr>
              <a:t>点击该按钮能够下载到对应预算的Excel模板</a:t>
            </a:r>
            <a:r>
              <a:rPr lang="en-US" altLang="zh-CN" sz="1600" dirty="0">
                <a:latin typeface="楷体" charset="0"/>
                <a:ea typeface="楷体" charset="0"/>
              </a:rPr>
              <a:t>,</a:t>
            </a:r>
            <a:r>
              <a:rPr lang="zh-CN" altLang="en-US" sz="1600" dirty="0">
                <a:latin typeface="楷体" charset="0"/>
                <a:ea typeface="楷体" charset="0"/>
              </a:rPr>
              <a:t>三种预算导入模板格式如下</a:t>
            </a:r>
            <a:r>
              <a:rPr lang="en-US" altLang="zh-CN" sz="1600" dirty="0">
                <a:latin typeface="楷体" charset="0"/>
                <a:ea typeface="楷体" charset="0"/>
              </a:rPr>
              <a:t>1</a:t>
            </a:r>
            <a:r>
              <a:rPr lang="zh-CN" altLang="zh-CN" sz="1600" dirty="0">
                <a:latin typeface="楷体" charset="0"/>
                <a:ea typeface="楷体" charset="0"/>
              </a:rPr>
              <a:t>、</a:t>
            </a:r>
            <a:r>
              <a:rPr lang="en-US" altLang="zh-CN" sz="1600" dirty="0">
                <a:latin typeface="楷体" charset="0"/>
                <a:ea typeface="楷体" charset="0"/>
              </a:rPr>
              <a:t>2</a:t>
            </a:r>
            <a:r>
              <a:rPr lang="zh-CN" altLang="en-US" sz="1600" dirty="0">
                <a:latin typeface="楷体" charset="0"/>
                <a:ea typeface="楷体" charset="0"/>
              </a:rPr>
              <a:t>、</a:t>
            </a:r>
            <a:r>
              <a:rPr lang="en-US" altLang="zh-CN" sz="1600" dirty="0">
                <a:latin typeface="楷体" charset="0"/>
                <a:ea typeface="楷体" charset="0"/>
              </a:rPr>
              <a:t>3</a:t>
            </a:r>
          </a:p>
        </p:txBody>
      </p:sp>
      <p:pic>
        <p:nvPicPr>
          <p:cNvPr id="40" name="图片 49"/>
          <p:cNvPicPr>
            <a:picLocks noChangeAspect="1" noChangeArrowheads="1"/>
          </p:cNvPicPr>
          <p:nvPr/>
        </p:nvPicPr>
        <p:blipFill>
          <a:blip r:embed="rId4"/>
          <a:srcRect/>
          <a:stretch>
            <a:fillRect/>
          </a:stretch>
        </p:blipFill>
        <p:spPr>
          <a:xfrm>
            <a:off x="112395" y="2103755"/>
            <a:ext cx="4667885" cy="4338955"/>
          </a:xfrm>
          <a:prstGeom prst="rect">
            <a:avLst/>
          </a:prstGeom>
          <a:noFill/>
          <a:ln w="9525">
            <a:noFill/>
            <a:miter lim="800000"/>
            <a:headEnd/>
            <a:tailEnd/>
          </a:ln>
        </p:spPr>
      </p:pic>
      <p:pic>
        <p:nvPicPr>
          <p:cNvPr id="41" name="图片 6"/>
          <p:cNvPicPr>
            <a:picLocks noChangeAspect="1" noChangeArrowheads="1"/>
          </p:cNvPicPr>
          <p:nvPr/>
        </p:nvPicPr>
        <p:blipFill>
          <a:blip r:embed="rId5"/>
          <a:srcRect/>
          <a:stretch>
            <a:fillRect/>
          </a:stretch>
        </p:blipFill>
        <p:spPr>
          <a:xfrm>
            <a:off x="4985385" y="2362835"/>
            <a:ext cx="6924040" cy="1570990"/>
          </a:xfrm>
          <a:prstGeom prst="rect">
            <a:avLst/>
          </a:prstGeom>
          <a:noFill/>
          <a:ln w="9525">
            <a:noFill/>
            <a:miter lim="800000"/>
            <a:headEnd/>
            <a:tailEnd/>
          </a:ln>
        </p:spPr>
      </p:pic>
      <p:sp>
        <p:nvSpPr>
          <p:cNvPr id="4" name="文本框 3"/>
          <p:cNvSpPr txBox="1"/>
          <p:nvPr/>
        </p:nvSpPr>
        <p:spPr>
          <a:xfrm>
            <a:off x="177165" y="2102485"/>
            <a:ext cx="1376680" cy="518160"/>
          </a:xfrm>
          <a:prstGeom prst="rect">
            <a:avLst/>
          </a:prstGeom>
          <a:noFill/>
        </p:spPr>
        <p:txBody>
          <a:bodyPr wrap="none" rtlCol="0">
            <a:spAutoFit/>
          </a:bodyPr>
          <a:lstStyle/>
          <a:p>
            <a:r>
              <a:rPr lang="en-US" altLang="zh-CN" sz="2800" b="1" dirty="0">
                <a:solidFill>
                  <a:srgbClr val="FF0000"/>
                </a:solidFill>
                <a:latin typeface="楷体" charset="0"/>
                <a:ea typeface="楷体" charset="0"/>
              </a:rPr>
              <a:t>1</a:t>
            </a:r>
            <a:r>
              <a:rPr lang="en-US" altLang="zh-CN" sz="1600" b="1" dirty="0">
                <a:solidFill>
                  <a:srgbClr val="FF0000"/>
                </a:solidFill>
                <a:latin typeface="楷体" charset="0"/>
                <a:ea typeface="楷体" charset="0"/>
              </a:rPr>
              <a:t>(</a:t>
            </a:r>
            <a:r>
              <a:rPr lang="zh-CN" altLang="en-US" sz="1600" b="1" dirty="0">
                <a:solidFill>
                  <a:srgbClr val="FF0000"/>
                </a:solidFill>
                <a:latin typeface="楷体" charset="0"/>
                <a:ea typeface="楷体" charset="0"/>
              </a:rPr>
              <a:t>部门预算</a:t>
            </a:r>
            <a:r>
              <a:rPr lang="en-US" altLang="zh-CN" sz="1600" b="1" dirty="0">
                <a:solidFill>
                  <a:srgbClr val="FF0000"/>
                </a:solidFill>
                <a:latin typeface="楷体" charset="0"/>
                <a:ea typeface="楷体" charset="0"/>
              </a:rPr>
              <a:t>)</a:t>
            </a:r>
          </a:p>
        </p:txBody>
      </p:sp>
      <p:sp>
        <p:nvSpPr>
          <p:cNvPr id="5" name="文本框 4"/>
          <p:cNvSpPr txBox="1"/>
          <p:nvPr/>
        </p:nvSpPr>
        <p:spPr>
          <a:xfrm>
            <a:off x="5037455" y="2407285"/>
            <a:ext cx="1401346" cy="523220"/>
          </a:xfrm>
          <a:prstGeom prst="rect">
            <a:avLst/>
          </a:prstGeom>
          <a:noFill/>
        </p:spPr>
        <p:txBody>
          <a:bodyPr wrap="none" rtlCol="0">
            <a:spAutoFit/>
          </a:bodyPr>
          <a:lstStyle/>
          <a:p>
            <a:r>
              <a:rPr lang="en-US" altLang="zh-CN" sz="2800" b="1" dirty="0">
                <a:solidFill>
                  <a:srgbClr val="FF0000"/>
                </a:solidFill>
                <a:latin typeface="楷体" charset="0"/>
                <a:ea typeface="楷体" charset="0"/>
              </a:rPr>
              <a:t>2</a:t>
            </a:r>
            <a:r>
              <a:rPr lang="en-US" altLang="zh-CN" sz="1600" b="1" dirty="0">
                <a:solidFill>
                  <a:srgbClr val="FF0000"/>
                </a:solidFill>
                <a:latin typeface="楷体" charset="0"/>
                <a:ea typeface="楷体" charset="0"/>
              </a:rPr>
              <a:t>(</a:t>
            </a:r>
            <a:r>
              <a:rPr lang="zh-CN" altLang="en-US" sz="1600" b="1" dirty="0">
                <a:solidFill>
                  <a:srgbClr val="FF0000"/>
                </a:solidFill>
                <a:latin typeface="楷体" charset="0"/>
                <a:ea typeface="楷体" charset="0"/>
              </a:rPr>
              <a:t>专项</a:t>
            </a:r>
            <a:r>
              <a:rPr lang="zh-CN" altLang="zh-CN" sz="1600" b="1" dirty="0">
                <a:solidFill>
                  <a:srgbClr val="FF0000"/>
                </a:solidFill>
                <a:latin typeface="楷体" charset="0"/>
                <a:ea typeface="楷体" charset="0"/>
              </a:rPr>
              <a:t>预算</a:t>
            </a:r>
            <a:r>
              <a:rPr lang="en-US" altLang="zh-CN" sz="1600" b="1" dirty="0">
                <a:solidFill>
                  <a:srgbClr val="FF0000"/>
                </a:solidFill>
                <a:latin typeface="楷体" charset="0"/>
                <a:ea typeface="楷体" charset="0"/>
              </a:rPr>
              <a:t>)</a:t>
            </a:r>
          </a:p>
        </p:txBody>
      </p:sp>
      <p:sp>
        <p:nvSpPr>
          <p:cNvPr id="6" name="文本框 5"/>
          <p:cNvSpPr txBox="1"/>
          <p:nvPr/>
        </p:nvSpPr>
        <p:spPr>
          <a:xfrm>
            <a:off x="5180572" y="4788961"/>
            <a:ext cx="1725930" cy="518160"/>
          </a:xfrm>
          <a:prstGeom prst="rect">
            <a:avLst/>
          </a:prstGeom>
          <a:noFill/>
        </p:spPr>
        <p:txBody>
          <a:bodyPr wrap="square" rtlCol="0">
            <a:spAutoFit/>
          </a:bodyPr>
          <a:lstStyle/>
          <a:p>
            <a:r>
              <a:rPr lang="en-US" altLang="zh-CN" sz="2800" b="1" dirty="0">
                <a:solidFill>
                  <a:srgbClr val="FF0000"/>
                </a:solidFill>
                <a:latin typeface="楷体" charset="0"/>
                <a:ea typeface="楷体" charset="0"/>
              </a:rPr>
              <a:t>3</a:t>
            </a:r>
            <a:r>
              <a:rPr lang="en-US" altLang="zh-CN" sz="1600" b="1" dirty="0">
                <a:solidFill>
                  <a:srgbClr val="FF0000"/>
                </a:solidFill>
                <a:latin typeface="楷体" charset="0"/>
                <a:ea typeface="楷体" charset="0"/>
              </a:rPr>
              <a:t>(</a:t>
            </a:r>
            <a:r>
              <a:rPr lang="zh-CN" altLang="en-US" sz="1600" b="1" dirty="0">
                <a:solidFill>
                  <a:srgbClr val="FF0000"/>
                </a:solidFill>
                <a:latin typeface="楷体" charset="0"/>
                <a:ea typeface="楷体" charset="0"/>
              </a:rPr>
              <a:t>个人预算</a:t>
            </a:r>
            <a:r>
              <a:rPr lang="en-US" altLang="zh-CN" sz="1600" b="1" dirty="0">
                <a:solidFill>
                  <a:srgbClr val="FF0000"/>
                </a:solidFill>
                <a:latin typeface="楷体" charset="0"/>
                <a:ea typeface="楷体" charset="0"/>
              </a:rPr>
              <a:t>)</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4"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预算导入</a:t>
            </a:r>
          </a:p>
        </p:txBody>
      </p:sp>
    </p:spTree>
    <p:extLst>
      <p:ext uri="{BB962C8B-B14F-4D97-AF65-F5344CB8AC3E}">
        <p14:creationId xmlns:p14="http://schemas.microsoft.com/office/powerpoint/2010/main" val="208028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circle(in)">
                                      <p:cBhvr>
                                        <p:cTn id="27" dur="20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194"/>
                                        </p:tgtEl>
                                        <p:attrNameLst>
                                          <p:attrName>style.visibility</p:attrName>
                                        </p:attrNameLst>
                                      </p:cBhvr>
                                      <p:to>
                                        <p:strVal val="visible"/>
                                      </p:to>
                                    </p:set>
                                    <p:animEffect transition="in" filter="circle(in)">
                                      <p:cBhvr>
                                        <p:cTn id="37" dur="2000"/>
                                        <p:tgtEl>
                                          <p:spTgt spid="8194"/>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circle(in)">
                                      <p:cBhvr>
                                        <p:cTn id="4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4"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预算导入</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6" y="769714"/>
            <a:ext cx="10526713" cy="581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云形 6"/>
          <p:cNvSpPr/>
          <p:nvPr/>
        </p:nvSpPr>
        <p:spPr>
          <a:xfrm>
            <a:off x="8178084" y="647818"/>
            <a:ext cx="3206839" cy="1721895"/>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accent5">
                    <a:lumMod val="75000"/>
                  </a:schemeClr>
                </a:solidFill>
              </a:rPr>
              <a:t>预算导入时，需要在模板对应位置根据实际情况填写好下面的几个属性，避免出现预算使用问题！</a:t>
            </a:r>
          </a:p>
        </p:txBody>
      </p:sp>
      <p:sp>
        <p:nvSpPr>
          <p:cNvPr id="2" name="右箭头 1"/>
          <p:cNvSpPr/>
          <p:nvPr/>
        </p:nvSpPr>
        <p:spPr>
          <a:xfrm rot="18342069">
            <a:off x="6389772" y="3615448"/>
            <a:ext cx="855994" cy="38674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rot="18798485">
            <a:off x="5710897" y="4655189"/>
            <a:ext cx="315310" cy="6463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下箭头 3"/>
          <p:cNvSpPr/>
          <p:nvPr/>
        </p:nvSpPr>
        <p:spPr>
          <a:xfrm rot="2579316" flipH="1">
            <a:off x="900530" y="5704442"/>
            <a:ext cx="220718" cy="42476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rot="19128478">
            <a:off x="5111862" y="5139587"/>
            <a:ext cx="262446" cy="76187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80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circle(in)">
                                      <p:cBhvr>
                                        <p:cTn id="7" dur="2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3"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66"/>
          <p:cNvPicPr>
            <a:picLocks noChangeAspect="1" noChangeArrowheads="1"/>
          </p:cNvPicPr>
          <p:nvPr/>
        </p:nvPicPr>
        <p:blipFill>
          <a:blip r:embed="rId2"/>
          <a:srcRect/>
          <a:stretch>
            <a:fillRect/>
          </a:stretch>
        </p:blipFill>
        <p:spPr>
          <a:xfrm>
            <a:off x="92075" y="851535"/>
            <a:ext cx="11859895" cy="2864485"/>
          </a:xfrm>
          <a:prstGeom prst="rect">
            <a:avLst/>
          </a:prstGeom>
          <a:noFill/>
          <a:ln w="9525">
            <a:noFill/>
            <a:miter lim="800000"/>
            <a:headEnd/>
            <a:tailEnd/>
          </a:ln>
        </p:spPr>
      </p:pic>
      <p:sp>
        <p:nvSpPr>
          <p:cNvPr id="2" name="文本框 1"/>
          <p:cNvSpPr txBox="1"/>
          <p:nvPr/>
        </p:nvSpPr>
        <p:spPr>
          <a:xfrm>
            <a:off x="5022215" y="2063750"/>
            <a:ext cx="6036884" cy="641924"/>
          </a:xfrm>
          <a:prstGeom prst="flowChartAlternateProcess">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zh-CN" altLang="en-US" sz="1600" dirty="0">
                <a:solidFill>
                  <a:srgbClr val="FF0000"/>
                </a:solidFill>
                <a:latin typeface="楷体" charset="0"/>
                <a:ea typeface="楷体" charset="0"/>
              </a:rPr>
              <a:t>对需要导入的预算进行汇总后，上传到页面中然后点击提交按钮</a:t>
            </a:r>
            <a:r>
              <a:rPr lang="en-US" altLang="zh-CN" sz="1600" dirty="0">
                <a:solidFill>
                  <a:srgbClr val="FF0000"/>
                </a:solidFill>
                <a:latin typeface="楷体" charset="0"/>
                <a:ea typeface="楷体" charset="0"/>
              </a:rPr>
              <a:t>,</a:t>
            </a:r>
          </a:p>
          <a:p>
            <a:pPr algn="l"/>
            <a:r>
              <a:rPr lang="zh-CN" altLang="en-US" sz="1600" dirty="0">
                <a:solidFill>
                  <a:srgbClr val="FF0000"/>
                </a:solidFill>
                <a:latin typeface="楷体" charset="0"/>
                <a:ea typeface="楷体" charset="0"/>
              </a:rPr>
              <a:t>则系统将上传指定预算的导入文件进行解析、分解和合并</a:t>
            </a:r>
          </a:p>
        </p:txBody>
      </p:sp>
      <p:pic>
        <p:nvPicPr>
          <p:cNvPr id="47" name="图片 84"/>
          <p:cNvPicPr>
            <a:picLocks noChangeAspect="1" noChangeArrowheads="1"/>
          </p:cNvPicPr>
          <p:nvPr/>
        </p:nvPicPr>
        <p:blipFill>
          <a:blip r:embed="rId3"/>
          <a:srcRect/>
          <a:stretch>
            <a:fillRect/>
          </a:stretch>
        </p:blipFill>
        <p:spPr>
          <a:xfrm>
            <a:off x="92075" y="3716020"/>
            <a:ext cx="6374765" cy="2400935"/>
          </a:xfrm>
          <a:prstGeom prst="rect">
            <a:avLst/>
          </a:prstGeom>
          <a:noFill/>
          <a:ln w="9525">
            <a:noFill/>
            <a:miter lim="800000"/>
            <a:headEnd/>
            <a:tailEnd/>
          </a:ln>
        </p:spPr>
      </p:pic>
      <p:sp>
        <p:nvSpPr>
          <p:cNvPr id="5" name="文本框 4"/>
          <p:cNvSpPr txBox="1"/>
          <p:nvPr/>
        </p:nvSpPr>
        <p:spPr>
          <a:xfrm>
            <a:off x="6724015" y="4737735"/>
            <a:ext cx="4205566" cy="443058"/>
          </a:xfrm>
          <a:prstGeom prst="flowChartTerminator">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zh-CN" altLang="en-US" sz="1600" dirty="0">
                <a:latin typeface="Verdana" pitchFamily="34" charset="0"/>
                <a:ea typeface="黑体" pitchFamily="49" charset="-122"/>
              </a:rPr>
              <a:t>若数据验证通过，系统将提示导入成功。</a:t>
            </a:r>
          </a:p>
        </p:txBody>
      </p:sp>
      <p:sp>
        <p:nvSpPr>
          <p:cNvPr id="8"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预算导入</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25995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78"/>
          <p:cNvPicPr>
            <a:picLocks noChangeAspect="1" noChangeArrowheads="1"/>
          </p:cNvPicPr>
          <p:nvPr/>
        </p:nvPicPr>
        <p:blipFill>
          <a:blip r:embed="rId2"/>
          <a:srcRect/>
          <a:stretch>
            <a:fillRect/>
          </a:stretch>
        </p:blipFill>
        <p:spPr>
          <a:xfrm>
            <a:off x="65405" y="1836420"/>
            <a:ext cx="12002886" cy="4622165"/>
          </a:xfrm>
          <a:prstGeom prst="rect">
            <a:avLst/>
          </a:prstGeom>
          <a:noFill/>
          <a:ln w="9525">
            <a:noFill/>
            <a:miter lim="800000"/>
            <a:headEnd/>
            <a:tailEnd/>
          </a:ln>
        </p:spPr>
      </p:pic>
      <p:sp>
        <p:nvSpPr>
          <p:cNvPr id="4" name="文本框 3"/>
          <p:cNvSpPr txBox="1"/>
          <p:nvPr/>
        </p:nvSpPr>
        <p:spPr>
          <a:xfrm>
            <a:off x="305875" y="700405"/>
            <a:ext cx="10201910" cy="2207240"/>
          </a:xfrm>
          <a:prstGeom prst="wedgeEllipseCallou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b="1" dirty="0">
                <a:solidFill>
                  <a:srgbClr val="FF0000"/>
                </a:solidFill>
                <a:latin typeface="仿宋" charset="0"/>
                <a:ea typeface="仿宋" charset="0"/>
              </a:rPr>
              <a:t>Ps:</a:t>
            </a:r>
            <a:r>
              <a:rPr lang="zh-CN" altLang="en-US" sz="1600" b="1" dirty="0">
                <a:solidFill>
                  <a:srgbClr val="FF0000"/>
                </a:solidFill>
                <a:latin typeface="仿宋" charset="0"/>
                <a:ea typeface="仿宋" charset="0"/>
              </a:rPr>
              <a:t>手工导入预算的成功性进行分析检查，导入不成功会即时、详细的信息提示，提示信息应具体显示哪行或哪条数据同步不成功或导入不成功、具体原因是什么</a:t>
            </a:r>
          </a:p>
          <a:p>
            <a:r>
              <a:rPr lang="zh-CN" altLang="zh-CN" sz="1600" b="1" dirty="0">
                <a:solidFill>
                  <a:srgbClr val="FF0000"/>
                </a:solidFill>
                <a:latin typeface="仿宋" charset="0"/>
                <a:ea typeface="仿宋" charset="0"/>
              </a:rPr>
              <a:t>注</a:t>
            </a:r>
            <a:r>
              <a:rPr lang="en-US" altLang="zh-CN" sz="1600" b="1" dirty="0">
                <a:solidFill>
                  <a:srgbClr val="FF0000"/>
                </a:solidFill>
                <a:latin typeface="仿宋" charset="0"/>
                <a:ea typeface="仿宋" charset="0"/>
              </a:rPr>
              <a:t>:1.</a:t>
            </a:r>
            <a:r>
              <a:rPr lang="zh-CN" altLang="en-US" sz="1600" b="1" dirty="0">
                <a:solidFill>
                  <a:srgbClr val="FF0000"/>
                </a:solidFill>
                <a:latin typeface="仿宋" charset="0"/>
                <a:ea typeface="仿宋" charset="0"/>
              </a:rPr>
              <a:t>不允许重复导入同一维度</a:t>
            </a:r>
            <a:r>
              <a:rPr lang="en-US" altLang="zh-CN" sz="1600" b="1" dirty="0">
                <a:solidFill>
                  <a:srgbClr val="FF0000"/>
                </a:solidFill>
                <a:latin typeface="仿宋" charset="0"/>
                <a:ea typeface="仿宋" charset="0"/>
              </a:rPr>
              <a:t>(</a:t>
            </a:r>
            <a:r>
              <a:rPr lang="zh-CN" altLang="en-US" sz="1600" b="1" dirty="0">
                <a:solidFill>
                  <a:srgbClr val="FF0000"/>
                </a:solidFill>
                <a:latin typeface="仿宋" charset="0"/>
                <a:ea typeface="仿宋" charset="0"/>
              </a:rPr>
              <a:t>费用归属公司＋费用归属部门＋预算区间＋预算科目</a:t>
            </a:r>
            <a:r>
              <a:rPr lang="en-US" altLang="zh-CN" sz="1600" b="1" dirty="0">
                <a:solidFill>
                  <a:srgbClr val="FF0000"/>
                </a:solidFill>
                <a:latin typeface="仿宋" charset="0"/>
                <a:ea typeface="仿宋" charset="0"/>
              </a:rPr>
              <a:t>)</a:t>
            </a:r>
            <a:r>
              <a:rPr lang="zh-CN" altLang="en-US" sz="1600" b="1" dirty="0">
                <a:solidFill>
                  <a:srgbClr val="FF0000"/>
                </a:solidFill>
                <a:latin typeface="仿宋" charset="0"/>
                <a:ea typeface="仿宋" charset="0"/>
              </a:rPr>
              <a:t>的预算</a:t>
            </a:r>
            <a:r>
              <a:rPr lang="en-US" altLang="zh-CN" sz="1600" b="1" dirty="0">
                <a:solidFill>
                  <a:srgbClr val="FF0000"/>
                </a:solidFill>
                <a:latin typeface="仿宋" charset="0"/>
                <a:ea typeface="仿宋" charset="0"/>
              </a:rPr>
              <a:t>,</a:t>
            </a:r>
            <a:r>
              <a:rPr lang="zh-CN" altLang="en-US" sz="1600" b="1" dirty="0">
                <a:solidFill>
                  <a:srgbClr val="FF0000"/>
                </a:solidFill>
                <a:latin typeface="仿宋" charset="0"/>
                <a:ea typeface="仿宋" charset="0"/>
              </a:rPr>
              <a:t>当年月度总和不超年度预算，否则系统做唯一性校验后导致导入失败。</a:t>
            </a:r>
            <a:endParaRPr lang="en-US" altLang="zh-CN" sz="1600" b="1" dirty="0">
              <a:solidFill>
                <a:srgbClr val="FF0000"/>
              </a:solidFill>
              <a:latin typeface="仿宋" charset="0"/>
              <a:ea typeface="仿宋" charset="0"/>
            </a:endParaRPr>
          </a:p>
        </p:txBody>
      </p:sp>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预算导入</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24372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2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3"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15975" y="990600"/>
            <a:ext cx="10131067" cy="5371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a:t>
            </a:r>
          </a:p>
        </p:txBody>
      </p:sp>
      <p:sp>
        <p:nvSpPr>
          <p:cNvPr id="5" name="文本框 4"/>
          <p:cNvSpPr txBox="1"/>
          <p:nvPr/>
        </p:nvSpPr>
        <p:spPr>
          <a:xfrm>
            <a:off x="5038090" y="990600"/>
            <a:ext cx="4015758" cy="1168539"/>
          </a:xfrm>
          <a:prstGeom prst="flowChartMagneticTape">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dirty="0">
                <a:solidFill>
                  <a:srgbClr val="FF0000"/>
                </a:solidFill>
                <a:latin typeface="楷体" charset="0"/>
                <a:ea typeface="楷体" charset="0"/>
              </a:rPr>
              <a:t>导入后的数据展示如下</a:t>
            </a:r>
            <a:endParaRPr lang="en-US" altLang="zh-CN" sz="1600" dirty="0">
              <a:solidFill>
                <a:srgbClr val="FF0000"/>
              </a:solidFill>
              <a:latin typeface="楷体" charset="0"/>
              <a:ea typeface="楷体"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2602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wipe(down)">
                                      <p:cBhvr>
                                        <p:cTn id="1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预算调整  需要流程审批</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2" name="内容占位符 1"/>
          <p:cNvSpPr>
            <a:spLocks noGrp="1"/>
          </p:cNvSpPr>
          <p:nvPr>
            <p:ph sz="half" idx="1"/>
          </p:nvPr>
        </p:nvSpPr>
        <p:spPr/>
        <p:txBody>
          <a:bodyPr/>
          <a:lstStyle/>
          <a:p>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4" y="1081822"/>
            <a:ext cx="11167101" cy="493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形标注 2"/>
          <p:cNvSpPr/>
          <p:nvPr/>
        </p:nvSpPr>
        <p:spPr>
          <a:xfrm>
            <a:off x="656822" y="2060619"/>
            <a:ext cx="2060620" cy="1153561"/>
          </a:xfrm>
          <a:prstGeom prst="wedgeEllipse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选择项目就是对项目预算进行调整，不选既对部门预算调整</a:t>
            </a:r>
          </a:p>
        </p:txBody>
      </p:sp>
      <p:sp>
        <p:nvSpPr>
          <p:cNvPr id="9" name="椭圆形标注 8"/>
          <p:cNvSpPr/>
          <p:nvPr/>
        </p:nvSpPr>
        <p:spPr>
          <a:xfrm>
            <a:off x="7250804" y="2974030"/>
            <a:ext cx="4224271" cy="1153561"/>
          </a:xfrm>
          <a:prstGeom prst="wedgeEllipseCallout">
            <a:avLst>
              <a:gd name="adj1" fmla="val -40833"/>
              <a:gd name="adj2" fmla="val 625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预算调整调整同一记账公司不同成本中心的同一预算科目，并且借入借出成本中心必须有一方是申请人默认的成本中心</a:t>
            </a:r>
          </a:p>
        </p:txBody>
      </p:sp>
      <p:sp>
        <p:nvSpPr>
          <p:cNvPr id="10" name="椭圆 9"/>
          <p:cNvSpPr/>
          <p:nvPr/>
        </p:nvSpPr>
        <p:spPr bwMode="auto">
          <a:xfrm>
            <a:off x="2717442" y="4970168"/>
            <a:ext cx="1261393" cy="735173"/>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椭圆 12"/>
          <p:cNvSpPr/>
          <p:nvPr/>
        </p:nvSpPr>
        <p:spPr bwMode="auto">
          <a:xfrm>
            <a:off x="7250804" y="4970168"/>
            <a:ext cx="1261393" cy="735173"/>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flipH="1" flipV="1">
            <a:off x="3787457" y="5489830"/>
            <a:ext cx="1145151" cy="833697"/>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bwMode="auto">
          <a:xfrm flipV="1">
            <a:off x="5151549" y="5489830"/>
            <a:ext cx="2240924" cy="704909"/>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9" name="圆角矩形 18"/>
          <p:cNvSpPr/>
          <p:nvPr/>
        </p:nvSpPr>
        <p:spPr>
          <a:xfrm>
            <a:off x="2318197" y="6194739"/>
            <a:ext cx="7598535" cy="5344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选择借出预算科目之后，系统会做过滤，借入预算科目只能选择借出的预算科目了</a:t>
            </a:r>
          </a:p>
        </p:txBody>
      </p:sp>
    </p:spTree>
    <p:extLst>
      <p:ext uri="{BB962C8B-B14F-4D97-AF65-F5344CB8AC3E}">
        <p14:creationId xmlns:p14="http://schemas.microsoft.com/office/powerpoint/2010/main" val="332682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circle(in)">
                                      <p:cBhvr>
                                        <p:cTn id="7" dur="2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3"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99245" y="1339403"/>
            <a:ext cx="11075830" cy="5122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预算调整（需要流程审批）</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2" name="云形标注 1"/>
          <p:cNvSpPr/>
          <p:nvPr/>
        </p:nvSpPr>
        <p:spPr>
          <a:xfrm>
            <a:off x="2191407" y="1056290"/>
            <a:ext cx="2569779" cy="725213"/>
          </a:xfrm>
          <a:prstGeom prst="cloudCallout">
            <a:avLst>
              <a:gd name="adj1" fmla="val -17766"/>
              <a:gd name="adj2" fmla="val 2233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追加方式有两种</a:t>
            </a:r>
          </a:p>
        </p:txBody>
      </p:sp>
      <p:sp>
        <p:nvSpPr>
          <p:cNvPr id="8" name="云形标注 7"/>
          <p:cNvSpPr/>
          <p:nvPr/>
        </p:nvSpPr>
        <p:spPr>
          <a:xfrm>
            <a:off x="688428" y="4251434"/>
            <a:ext cx="1707932" cy="725213"/>
          </a:xfrm>
          <a:prstGeom prst="cloudCallout">
            <a:avLst>
              <a:gd name="adj1" fmla="val -33104"/>
              <a:gd name="adj2" fmla="val -13315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对项目追加</a:t>
            </a:r>
          </a:p>
        </p:txBody>
      </p:sp>
      <p:sp>
        <p:nvSpPr>
          <p:cNvPr id="9" name="云形标注 8"/>
          <p:cNvSpPr/>
          <p:nvPr/>
        </p:nvSpPr>
        <p:spPr>
          <a:xfrm>
            <a:off x="2921876" y="6127530"/>
            <a:ext cx="2028496" cy="725213"/>
          </a:xfrm>
          <a:prstGeom prst="cloudCallout">
            <a:avLst>
              <a:gd name="adj1" fmla="val -36796"/>
              <a:gd name="adj2" fmla="val -16358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追加只对单个预算执行</a:t>
            </a:r>
          </a:p>
        </p:txBody>
      </p:sp>
    </p:spTree>
    <p:extLst>
      <p:ext uri="{BB962C8B-B14F-4D97-AF65-F5344CB8AC3E}">
        <p14:creationId xmlns:p14="http://schemas.microsoft.com/office/powerpoint/2010/main" val="37416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0668" y="785844"/>
            <a:ext cx="10259856" cy="3992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83" y="3341808"/>
            <a:ext cx="10235597" cy="364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dirty="0"/>
              <a:t>预算调整</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9" name="椭圆形标注 8"/>
          <p:cNvSpPr/>
          <p:nvPr/>
        </p:nvSpPr>
        <p:spPr>
          <a:xfrm>
            <a:off x="5550792" y="1217713"/>
            <a:ext cx="3528814" cy="887323"/>
          </a:xfrm>
          <a:prstGeom prst="wedgeEllipseCallout">
            <a:avLst>
              <a:gd name="adj1" fmla="val -26446"/>
              <a:gd name="adj2" fmla="val -75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这个页面上</a:t>
            </a:r>
            <a:r>
              <a:rPr lang="en-US" altLang="zh-CN" sz="1400" dirty="0"/>
              <a:t>【</a:t>
            </a:r>
            <a:r>
              <a:rPr lang="zh-CN" altLang="en-US" sz="1400" dirty="0"/>
              <a:t>预算调整</a:t>
            </a:r>
            <a:r>
              <a:rPr lang="en-US" altLang="zh-CN" sz="1400" dirty="0"/>
              <a:t>】</a:t>
            </a:r>
            <a:r>
              <a:rPr lang="zh-CN" altLang="en-US" sz="1400" dirty="0"/>
              <a:t>是不走流程的，请根据实际情况进行操作或者定制开发</a:t>
            </a:r>
          </a:p>
        </p:txBody>
      </p:sp>
      <p:sp>
        <p:nvSpPr>
          <p:cNvPr id="10" name="椭圆 9"/>
          <p:cNvSpPr/>
          <p:nvPr/>
        </p:nvSpPr>
        <p:spPr bwMode="auto">
          <a:xfrm>
            <a:off x="157284" y="4126515"/>
            <a:ext cx="1040452" cy="53563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椭圆 12"/>
          <p:cNvSpPr/>
          <p:nvPr/>
        </p:nvSpPr>
        <p:spPr bwMode="auto">
          <a:xfrm rot="16200000">
            <a:off x="3595987" y="5373268"/>
            <a:ext cx="1456022" cy="85661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flipH="1">
            <a:off x="1197736" y="1661375"/>
            <a:ext cx="2086377" cy="2732959"/>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bwMode="auto">
          <a:xfrm flipH="1" flipV="1">
            <a:off x="3284113" y="1751528"/>
            <a:ext cx="933718" cy="3412190"/>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2" name="椭圆形标注 11"/>
          <p:cNvSpPr/>
          <p:nvPr/>
        </p:nvSpPr>
        <p:spPr>
          <a:xfrm>
            <a:off x="7727323" y="4912935"/>
            <a:ext cx="2150773" cy="501565"/>
          </a:xfrm>
          <a:prstGeom prst="wedgeEllipseCallout">
            <a:avLst>
              <a:gd name="adj1" fmla="val -27651"/>
              <a:gd name="adj2" fmla="val 881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超链接至对应调整单据页面</a:t>
            </a:r>
          </a:p>
        </p:txBody>
      </p:sp>
    </p:spTree>
    <p:extLst>
      <p:ext uri="{BB962C8B-B14F-4D97-AF65-F5344CB8AC3E}">
        <p14:creationId xmlns:p14="http://schemas.microsoft.com/office/powerpoint/2010/main" val="27586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wipe(down)">
                                      <p:cBhvr>
                                        <p:cTn id="12" dur="500"/>
                                        <p:tgtEl>
                                          <p:spTgt spid="1229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6" name="TextBox 5"/>
          <p:cNvSpPr txBox="1"/>
          <p:nvPr/>
        </p:nvSpPr>
        <p:spPr>
          <a:xfrm>
            <a:off x="444137" y="286270"/>
            <a:ext cx="4532010" cy="461665"/>
          </a:xfrm>
          <a:prstGeom prst="rect">
            <a:avLst/>
          </a:prstGeom>
          <a:noFill/>
        </p:spPr>
        <p:txBody>
          <a:bodyPr wrap="none" rtlCol="0">
            <a:spAutoFit/>
          </a:bodyPr>
          <a:lstStyle/>
          <a:p>
            <a:r>
              <a:rPr lang="zh-CN" altLang="en-US" dirty="0"/>
              <a:t>第一章：费控基础数据建立</a:t>
            </a:r>
            <a:r>
              <a:rPr lang="zh-CN" altLang="en-US" sz="1400" dirty="0"/>
              <a:t>：公共信息</a:t>
            </a:r>
          </a:p>
        </p:txBody>
      </p:sp>
      <p:pic>
        <p:nvPicPr>
          <p:cNvPr id="8" name="图片 7"/>
          <p:cNvPicPr>
            <a:picLocks noChangeAspect="1"/>
          </p:cNvPicPr>
          <p:nvPr/>
        </p:nvPicPr>
        <p:blipFill>
          <a:blip r:embed="rId3"/>
          <a:srcRect/>
          <a:stretch>
            <a:fillRect/>
          </a:stretch>
        </p:blipFill>
        <p:spPr>
          <a:xfrm>
            <a:off x="444137" y="1204972"/>
            <a:ext cx="10773033" cy="4999863"/>
          </a:xfrm>
          <a:prstGeom prst="rect">
            <a:avLst/>
          </a:prstGeom>
        </p:spPr>
      </p:pic>
      <p:sp>
        <p:nvSpPr>
          <p:cNvPr id="2" name="TextBox 1"/>
          <p:cNvSpPr txBox="1"/>
          <p:nvPr/>
        </p:nvSpPr>
        <p:spPr>
          <a:xfrm>
            <a:off x="2809667" y="5373838"/>
            <a:ext cx="9005992" cy="830997"/>
          </a:xfrm>
          <a:prstGeom prst="rect">
            <a:avLst/>
          </a:prstGeom>
          <a:noFill/>
        </p:spPr>
        <p:txBody>
          <a:bodyPr wrap="none" rtlCol="0">
            <a:spAutoFit/>
          </a:bodyPr>
          <a:lstStyle/>
          <a:p>
            <a:r>
              <a:rPr lang="zh-CN" altLang="en-US" sz="1600" dirty="0">
                <a:solidFill>
                  <a:srgbClr val="FF0000"/>
                </a:solidFill>
                <a:ea typeface="ＭＳ Ｐゴシック" charset="-128"/>
                <a:cs typeface="ＭＳ Ｐゴシック" charset="-128"/>
              </a:rPr>
              <a:t>一个人有多个收款账户，可以设定其中一个为默认用户，默认用户是在报销收款信息中自动带出来，</a:t>
            </a:r>
            <a:endParaRPr lang="en-US" altLang="zh-CN" sz="1600" dirty="0">
              <a:solidFill>
                <a:srgbClr val="FF0000"/>
              </a:solidFill>
              <a:ea typeface="ＭＳ Ｐゴシック" charset="-128"/>
              <a:cs typeface="ＭＳ Ｐゴシック" charset="-128"/>
            </a:endParaRPr>
          </a:p>
          <a:p>
            <a:r>
              <a:rPr lang="zh-CN" altLang="en-US" sz="1600" dirty="0">
                <a:solidFill>
                  <a:srgbClr val="FF0000"/>
                </a:solidFill>
                <a:ea typeface="ＭＳ Ｐゴシック" charset="-128"/>
                <a:cs typeface="ＭＳ Ｐゴシック" charset="-128"/>
              </a:rPr>
              <a:t>没有默认账户则需要自己选择</a:t>
            </a:r>
          </a:p>
          <a:p>
            <a:endParaRPr lang="zh-CN" altLang="en-US" sz="1600" dirty="0"/>
          </a:p>
        </p:txBody>
      </p:sp>
    </p:spTree>
    <p:extLst>
      <p:ext uri="{BB962C8B-B14F-4D97-AF65-F5344CB8AC3E}">
        <p14:creationId xmlns:p14="http://schemas.microsoft.com/office/powerpoint/2010/main" val="2254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66400" y="808264"/>
            <a:ext cx="10259856" cy="524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b="0" dirty="0"/>
              <a:t>修改可阅读者权限</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cxnSp>
        <p:nvCxnSpPr>
          <p:cNvPr id="14" name="直接箭头连接符 13"/>
          <p:cNvCxnSpPr>
            <a:endCxn id="11" idx="4"/>
          </p:cNvCxnSpPr>
          <p:nvPr/>
        </p:nvCxnSpPr>
        <p:spPr bwMode="auto">
          <a:xfrm flipV="1">
            <a:off x="5309150" y="1232106"/>
            <a:ext cx="135228" cy="181704"/>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1" name="椭圆 10"/>
          <p:cNvSpPr/>
          <p:nvPr/>
        </p:nvSpPr>
        <p:spPr bwMode="auto">
          <a:xfrm>
            <a:off x="5064451" y="696468"/>
            <a:ext cx="759853" cy="53563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圆角矩形 7"/>
          <p:cNvSpPr/>
          <p:nvPr/>
        </p:nvSpPr>
        <p:spPr>
          <a:xfrm>
            <a:off x="4185632" y="1442434"/>
            <a:ext cx="6233377" cy="171289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目前功能是修改可阅读者，预算专员及相关领导可以修改权限，增加除默认值的可阅读者，列表页面可</a:t>
            </a:r>
            <a:r>
              <a:rPr lang="zh-CN" altLang="en-US" sz="1400" b="1" dirty="0">
                <a:solidFill>
                  <a:srgbClr val="FF0000"/>
                </a:solidFill>
              </a:rPr>
              <a:t>批量</a:t>
            </a:r>
            <a:r>
              <a:rPr lang="zh-CN" altLang="en-US" sz="1400" dirty="0"/>
              <a:t>修改。</a:t>
            </a:r>
            <a:endParaRPr lang="en-US" altLang="zh-CN" sz="1400" dirty="0"/>
          </a:p>
          <a:p>
            <a:r>
              <a:rPr lang="zh-CN" altLang="en-US" sz="1400" dirty="0"/>
              <a:t>部门预算默认获取成本中心负责人与主管领导以及预算专员；</a:t>
            </a:r>
            <a:r>
              <a:rPr lang="zh-CN" altLang="en-US" sz="1400" dirty="0">
                <a:solidFill>
                  <a:srgbClr val="FF0000"/>
                </a:solidFill>
              </a:rPr>
              <a:t>上级成本中心可看下级预算</a:t>
            </a:r>
            <a:endParaRPr lang="en-US" altLang="zh-CN" sz="1400" dirty="0">
              <a:solidFill>
                <a:srgbClr val="FF0000"/>
              </a:solidFill>
            </a:endParaRPr>
          </a:p>
          <a:p>
            <a:r>
              <a:rPr lang="zh-CN" altLang="en-US" sz="1400" dirty="0"/>
              <a:t>项目预算默认核算项目的负责人、成本中心负责人与主管领导以及预算专员 </a:t>
            </a:r>
            <a:r>
              <a:rPr lang="zh-CN" altLang="en-US" sz="1400" dirty="0">
                <a:solidFill>
                  <a:srgbClr val="FF0000"/>
                </a:solidFill>
              </a:rPr>
              <a:t>上级成本中心可看下级预算</a:t>
            </a:r>
            <a:endParaRPr lang="zh-CN" altLang="en-US" sz="1400" dirty="0"/>
          </a:p>
          <a:p>
            <a:r>
              <a:rPr lang="zh-CN" altLang="en-US" sz="1400" dirty="0"/>
              <a:t>个人预算默认当前人与直线领导</a:t>
            </a:r>
            <a:r>
              <a:rPr lang="zh-CN" altLang="en-US" sz="1400" dirty="0">
                <a:solidFill>
                  <a:srgbClr val="FF0000"/>
                </a:solidFill>
              </a:rPr>
              <a:t>上级成本中心可看下级预算</a:t>
            </a:r>
            <a:endParaRPr lang="en-US" altLang="zh-CN" sz="1400" dirty="0">
              <a:solidFill>
                <a:srgbClr val="FF0000"/>
              </a:solidFill>
            </a:endParaRPr>
          </a:p>
        </p:txBody>
      </p:sp>
      <p:sp>
        <p:nvSpPr>
          <p:cNvPr id="21" name="椭圆形标注 20"/>
          <p:cNvSpPr/>
          <p:nvPr/>
        </p:nvSpPr>
        <p:spPr>
          <a:xfrm>
            <a:off x="1964028" y="647818"/>
            <a:ext cx="2846231" cy="703764"/>
          </a:xfrm>
          <a:prstGeom prst="wedgeEllipseCallout">
            <a:avLst>
              <a:gd name="adj1" fmla="val 55110"/>
              <a:gd name="adj2" fmla="val 784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对历史数据无效，需要执行定时任务读取</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52825"/>
            <a:ext cx="9431337" cy="1557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 name="直接箭头连接符 24"/>
          <p:cNvCxnSpPr/>
          <p:nvPr/>
        </p:nvCxnSpPr>
        <p:spPr bwMode="auto">
          <a:xfrm flipH="1">
            <a:off x="2395470" y="1120462"/>
            <a:ext cx="1790162" cy="5087155"/>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205" y="3428999"/>
            <a:ext cx="5973085" cy="2353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椭圆 29"/>
          <p:cNvSpPr/>
          <p:nvPr/>
        </p:nvSpPr>
        <p:spPr bwMode="auto">
          <a:xfrm>
            <a:off x="6529589" y="1712890"/>
            <a:ext cx="386366" cy="405712"/>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1"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1" name="直接箭头连接符 30"/>
          <p:cNvCxnSpPr>
            <a:stCxn id="30" idx="5"/>
          </p:cNvCxnSpPr>
          <p:nvPr/>
        </p:nvCxnSpPr>
        <p:spPr bwMode="auto">
          <a:xfrm>
            <a:off x="6859373" y="2059187"/>
            <a:ext cx="4538430" cy="1604852"/>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099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315"/>
                                        </p:tgtEl>
                                        <p:attrNameLst>
                                          <p:attrName>style.visibility</p:attrName>
                                        </p:attrNameLst>
                                      </p:cBhvr>
                                      <p:to>
                                        <p:strVal val="visible"/>
                                      </p:to>
                                    </p:set>
                                    <p:animEffect transition="in" filter="wipe(down)">
                                      <p:cBhvr>
                                        <p:cTn id="41" dur="500"/>
                                        <p:tgtEl>
                                          <p:spTgt spid="1331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arn(inVertical)">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314"/>
                                        </p:tgtEl>
                                        <p:attrNameLst>
                                          <p:attrName>style.visibility</p:attrName>
                                        </p:attrNameLst>
                                      </p:cBhvr>
                                      <p:to>
                                        <p:strVal val="visible"/>
                                      </p:to>
                                    </p:set>
                                    <p:animEffect transition="in" filter="fade">
                                      <p:cBhvr>
                                        <p:cTn id="56" dur="1000"/>
                                        <p:tgtEl>
                                          <p:spTgt spid="13314"/>
                                        </p:tgtEl>
                                      </p:cBhvr>
                                    </p:animEffect>
                                    <p:anim calcmode="lin" valueType="num">
                                      <p:cBhvr>
                                        <p:cTn id="57" dur="1000" fill="hold"/>
                                        <p:tgtEl>
                                          <p:spTgt spid="13314"/>
                                        </p:tgtEl>
                                        <p:attrNameLst>
                                          <p:attrName>ppt_x</p:attrName>
                                        </p:attrNameLst>
                                      </p:cBhvr>
                                      <p:tavLst>
                                        <p:tav tm="0">
                                          <p:val>
                                            <p:strVal val="#ppt_x"/>
                                          </p:val>
                                        </p:tav>
                                        <p:tav tm="100000">
                                          <p:val>
                                            <p:strVal val="#ppt_x"/>
                                          </p:val>
                                        </p:tav>
                                      </p:tavLst>
                                    </p:anim>
                                    <p:anim calcmode="lin" valueType="num">
                                      <p:cBhvr>
                                        <p:cTn id="58"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21"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7284" y="836888"/>
            <a:ext cx="10259856" cy="524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2"/>
          <p:cNvSpPr>
            <a:spLocks noGrp="1"/>
          </p:cNvSpPr>
          <p:nvPr>
            <p:ph type="ctrTitle" sz="quarter"/>
          </p:nvPr>
        </p:nvSpPr>
        <p:spPr>
          <a:xfrm>
            <a:off x="138545" y="286270"/>
            <a:ext cx="9045676" cy="641985"/>
          </a:xfrm>
        </p:spPr>
        <p:txBody>
          <a:bodyPr/>
          <a:lstStyle/>
          <a:p>
            <a:pPr algn="l"/>
            <a:r>
              <a:rPr lang="zh-CN" altLang="en-US" sz="2400" dirty="0"/>
              <a:t>第二章   预算管理  </a:t>
            </a:r>
            <a:r>
              <a:rPr lang="zh-CN" altLang="en-US" sz="1600" b="0" dirty="0"/>
              <a:t>暂停、关闭、重启预算</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0" name="椭圆 9"/>
          <p:cNvSpPr/>
          <p:nvPr/>
        </p:nvSpPr>
        <p:spPr bwMode="auto">
          <a:xfrm>
            <a:off x="8062174" y="728967"/>
            <a:ext cx="759853" cy="53563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flipV="1">
            <a:off x="8442100" y="1260732"/>
            <a:ext cx="67614" cy="779520"/>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bwMode="auto">
          <a:xfrm flipV="1">
            <a:off x="7302321" y="1120463"/>
            <a:ext cx="128789" cy="520893"/>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2" name="椭圆 11"/>
          <p:cNvSpPr/>
          <p:nvPr/>
        </p:nvSpPr>
        <p:spPr bwMode="auto">
          <a:xfrm>
            <a:off x="7302321" y="728967"/>
            <a:ext cx="759853" cy="53563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椭圆 14"/>
          <p:cNvSpPr/>
          <p:nvPr/>
        </p:nvSpPr>
        <p:spPr bwMode="auto">
          <a:xfrm>
            <a:off x="8822027" y="725092"/>
            <a:ext cx="759853" cy="53563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圆角矩形 23"/>
          <p:cNvSpPr/>
          <p:nvPr/>
        </p:nvSpPr>
        <p:spPr>
          <a:xfrm>
            <a:off x="4340402" y="1380909"/>
            <a:ext cx="5962918" cy="35774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预算关闭后，该预算不能进行预算匹配执行，且不能被重启；</a:t>
            </a:r>
            <a:r>
              <a:rPr lang="zh-CN" altLang="en-US" sz="1200" dirty="0">
                <a:solidFill>
                  <a:srgbClr val="FF0000"/>
                </a:solidFill>
              </a:rPr>
              <a:t>若是滚动预算，关闭预算金额会从其他可使用计划额度中减掉（财务、财务专员操作）</a:t>
            </a:r>
          </a:p>
        </p:txBody>
      </p:sp>
      <p:sp>
        <p:nvSpPr>
          <p:cNvPr id="26" name="圆角矩形 25"/>
          <p:cNvSpPr/>
          <p:nvPr/>
        </p:nvSpPr>
        <p:spPr>
          <a:xfrm>
            <a:off x="4385256" y="2040252"/>
            <a:ext cx="5962918" cy="4257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预算暂停后，该预算不能进行预算匹配，重启后生效，</a:t>
            </a:r>
            <a:r>
              <a:rPr lang="zh-CN" altLang="en-US" sz="1200" dirty="0">
                <a:solidFill>
                  <a:srgbClr val="FF0000"/>
                </a:solidFill>
              </a:rPr>
              <a:t>若是滚动预算，关闭预算金额会从其他可使用计划额度中减掉</a:t>
            </a:r>
          </a:p>
        </p:txBody>
      </p:sp>
      <p:sp>
        <p:nvSpPr>
          <p:cNvPr id="28" name="圆角矩形 27"/>
          <p:cNvSpPr/>
          <p:nvPr/>
        </p:nvSpPr>
        <p:spPr>
          <a:xfrm>
            <a:off x="4385256" y="3184325"/>
            <a:ext cx="5962918" cy="4257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t>预算暂停后，点击</a:t>
            </a:r>
            <a:r>
              <a:rPr lang="en-US" altLang="zh-CN" sz="1200" dirty="0"/>
              <a:t>【</a:t>
            </a:r>
            <a:r>
              <a:rPr lang="zh-CN" altLang="en-US" sz="1200" dirty="0"/>
              <a:t>重启预算</a:t>
            </a:r>
            <a:r>
              <a:rPr lang="en-US" altLang="zh-CN" sz="1200" dirty="0"/>
              <a:t>】</a:t>
            </a:r>
            <a:r>
              <a:rPr lang="zh-CN" altLang="en-US" sz="1200" dirty="0"/>
              <a:t>关闭预算会重新生效</a:t>
            </a:r>
            <a:endParaRPr lang="zh-CN" altLang="en-US" sz="1200" dirty="0">
              <a:solidFill>
                <a:srgbClr val="FF0000"/>
              </a:solidFill>
            </a:endParaRPr>
          </a:p>
        </p:txBody>
      </p:sp>
      <p:cxnSp>
        <p:nvCxnSpPr>
          <p:cNvPr id="29" name="直接箭头连接符 28"/>
          <p:cNvCxnSpPr/>
          <p:nvPr/>
        </p:nvCxnSpPr>
        <p:spPr bwMode="auto">
          <a:xfrm flipV="1">
            <a:off x="8898226" y="1260730"/>
            <a:ext cx="303727" cy="1923595"/>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30" name="椭圆形标注 29"/>
          <p:cNvSpPr/>
          <p:nvPr/>
        </p:nvSpPr>
        <p:spPr>
          <a:xfrm>
            <a:off x="9201953" y="4043966"/>
            <a:ext cx="2582216" cy="1622738"/>
          </a:xfrm>
          <a:prstGeom prst="wedgeEllipseCallout">
            <a:avLst>
              <a:gd name="adj1" fmla="val -22800"/>
              <a:gd name="adj2" fmla="val -6092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注意：关闭、重启、暂停预算通过后台权限控制，请注意设置对应权限</a:t>
            </a:r>
          </a:p>
        </p:txBody>
      </p:sp>
      <p:sp>
        <p:nvSpPr>
          <p:cNvPr id="31" name="云形 30"/>
          <p:cNvSpPr/>
          <p:nvPr/>
        </p:nvSpPr>
        <p:spPr>
          <a:xfrm>
            <a:off x="2228046" y="4533363"/>
            <a:ext cx="2897746" cy="914400"/>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00"/>
                </a:solidFill>
              </a:rPr>
              <a:t>项目预算关闭或暂停之后，该项目不能出现在待选项目列表中</a:t>
            </a:r>
          </a:p>
        </p:txBody>
      </p:sp>
    </p:spTree>
    <p:extLst>
      <p:ext uri="{BB962C8B-B14F-4D97-AF65-F5344CB8AC3E}">
        <p14:creationId xmlns:p14="http://schemas.microsoft.com/office/powerpoint/2010/main" val="255246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inVertic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0"/>
                                        <p:tgtEl>
                                          <p:spTgt spid="29"/>
                                        </p:tgtEl>
                                      </p:cBhvr>
                                    </p:animEffect>
                                    <p:anim calcmode="lin" valueType="num">
                                      <p:cBhvr>
                                        <p:cTn id="60" dur="1000" fill="hold"/>
                                        <p:tgtEl>
                                          <p:spTgt spid="29"/>
                                        </p:tgtEl>
                                        <p:attrNameLst>
                                          <p:attrName>ppt_x</p:attrName>
                                        </p:attrNameLst>
                                      </p:cBhvr>
                                      <p:tavLst>
                                        <p:tav tm="0">
                                          <p:val>
                                            <p:strVal val="#ppt_x"/>
                                          </p:val>
                                        </p:tav>
                                        <p:tav tm="100000">
                                          <p:val>
                                            <p:strVal val="#ppt_x"/>
                                          </p:val>
                                        </p:tav>
                                      </p:tavLst>
                                    </p:anim>
                                    <p:anim calcmode="lin" valueType="num">
                                      <p:cBhvr>
                                        <p:cTn id="6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arn(inVertical)">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24" grpId="0" animBg="1"/>
      <p:bldP spid="26" grpId="0" animBg="1"/>
      <p:bldP spid="28"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15" y="4886326"/>
            <a:ext cx="6506204"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58" y="808052"/>
            <a:ext cx="6516687" cy="4078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标题 2"/>
          <p:cNvSpPr>
            <a:spLocks noGrp="1"/>
          </p:cNvSpPr>
          <p:nvPr>
            <p:ph type="ctrTitle" sz="quarter"/>
          </p:nvPr>
        </p:nvSpPr>
        <p:spPr>
          <a:xfrm>
            <a:off x="138545" y="286270"/>
            <a:ext cx="9045676" cy="641985"/>
          </a:xfrm>
        </p:spPr>
        <p:txBody>
          <a:bodyPr/>
          <a:lstStyle/>
          <a:p>
            <a:pPr algn="l"/>
            <a:r>
              <a:rPr lang="zh-CN" altLang="en-US" sz="2400" dirty="0"/>
              <a:t>第二章：预算关联：</a:t>
            </a:r>
            <a:r>
              <a:rPr lang="zh-CN" altLang="en-US" sz="1600" dirty="0"/>
              <a:t>预算模块</a:t>
            </a:r>
            <a:r>
              <a:rPr lang="en-US" altLang="zh-CN" sz="1600" dirty="0"/>
              <a:t>SYS</a:t>
            </a:r>
            <a:r>
              <a:rPr lang="zh-CN" altLang="en-US" sz="1600" dirty="0"/>
              <a:t>权限</a:t>
            </a:r>
          </a:p>
        </p:txBody>
      </p:sp>
      <p:sp>
        <p:nvSpPr>
          <p:cNvPr id="4" name="圆角矩形标注 3"/>
          <p:cNvSpPr/>
          <p:nvPr/>
        </p:nvSpPr>
        <p:spPr>
          <a:xfrm>
            <a:off x="6982619" y="952500"/>
            <a:ext cx="5056981" cy="2019300"/>
          </a:xfrm>
          <a:prstGeom prst="wedgeRoundRectCallout">
            <a:avLst>
              <a:gd name="adj1" fmla="val -50970"/>
              <a:gd name="adj2" fmla="val 6816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Verdana" pitchFamily="34" charset="0"/>
                <a:ea typeface="黑体" pitchFamily="49" charset="-122"/>
              </a:rPr>
              <a:t>后台权限：预算查看、追加、关闭、重启、暂停，报表、通用查询</a:t>
            </a:r>
            <a:endParaRPr lang="en-US" altLang="zh-CN" sz="1400" dirty="0">
              <a:latin typeface="Verdana" pitchFamily="34" charset="0"/>
              <a:ea typeface="黑体" pitchFamily="49" charset="-122"/>
            </a:endParaRPr>
          </a:p>
          <a:p>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预算的查看、暂停、重启、关闭根据类别是分开的，设置的时候注意</a:t>
            </a:r>
            <a:endParaRPr lang="en-US" altLang="zh-CN" sz="1400" dirty="0">
              <a:latin typeface="Verdana" pitchFamily="34" charset="0"/>
              <a:ea typeface="黑体" pitchFamily="49" charset="-122"/>
            </a:endParaRPr>
          </a:p>
          <a:p>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具体角色分配请见权限梳理</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4248588657"/>
              </p:ext>
            </p:extLst>
          </p:nvPr>
        </p:nvGraphicFramePr>
        <p:xfrm>
          <a:off x="8776138" y="3218026"/>
          <a:ext cx="914400" cy="828675"/>
        </p:xfrm>
        <a:graphic>
          <a:graphicData uri="http://schemas.openxmlformats.org/presentationml/2006/ole">
            <mc:AlternateContent xmlns:mc="http://schemas.openxmlformats.org/markup-compatibility/2006">
              <mc:Choice xmlns:v="urn:schemas-microsoft-com:vml" Requires="v">
                <p:oleObj spid="_x0000_s1106" name="演示文稿" showAsIcon="1" r:id="rId5" imgW="914400" imgH="828720" progId="PowerPoint.Show.12">
                  <p:embed/>
                </p:oleObj>
              </mc:Choice>
              <mc:Fallback>
                <p:oleObj name="演示文稿" showAsIcon="1" r:id="rId5" imgW="914400" imgH="828720" progId="PowerPoint.Show.12">
                  <p:embed/>
                  <p:pic>
                    <p:nvPicPr>
                      <p:cNvPr id="0" name=""/>
                      <p:cNvPicPr/>
                      <p:nvPr/>
                    </p:nvPicPr>
                    <p:blipFill>
                      <a:blip r:embed="rId6"/>
                      <a:stretch>
                        <a:fillRect/>
                      </a:stretch>
                    </p:blipFill>
                    <p:spPr>
                      <a:xfrm>
                        <a:off x="8776138" y="3218026"/>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428827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2588" y="892713"/>
            <a:ext cx="11569412" cy="551745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79" y="678233"/>
            <a:ext cx="4781233" cy="5550769"/>
          </a:xfrm>
          <a:prstGeom prst="rect">
            <a:avLst/>
          </a:prstGeom>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9" name="标题 2"/>
          <p:cNvSpPr>
            <a:spLocks noGrp="1"/>
          </p:cNvSpPr>
          <p:nvPr>
            <p:ph type="ctrTitle" sz="quarter"/>
          </p:nvPr>
        </p:nvSpPr>
        <p:spPr>
          <a:xfrm>
            <a:off x="138545" y="146051"/>
            <a:ext cx="9045676" cy="641985"/>
          </a:xfrm>
        </p:spPr>
        <p:txBody>
          <a:bodyPr/>
          <a:lstStyle/>
          <a:p>
            <a:pPr algn="l"/>
            <a:r>
              <a:rPr lang="zh-CN" altLang="en-US" sz="2400" dirty="0"/>
              <a:t>第三章   事前类别及流程维护</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1" name="矩形 10"/>
          <p:cNvSpPr/>
          <p:nvPr/>
        </p:nvSpPr>
        <p:spPr bwMode="auto">
          <a:xfrm>
            <a:off x="997527" y="2083913"/>
            <a:ext cx="856933" cy="387927"/>
          </a:xfrm>
          <a:prstGeom prst="rect">
            <a:avLst/>
          </a:prstGeom>
          <a:noFill/>
          <a:ln w="666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8" name="矩形 17"/>
          <p:cNvSpPr/>
          <p:nvPr/>
        </p:nvSpPr>
        <p:spPr bwMode="auto">
          <a:xfrm>
            <a:off x="997527" y="2515176"/>
            <a:ext cx="864240" cy="374074"/>
          </a:xfrm>
          <a:prstGeom prst="rect">
            <a:avLst/>
          </a:prstGeom>
          <a:noFill/>
          <a:ln w="666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文本框 18"/>
          <p:cNvSpPr txBox="1"/>
          <p:nvPr/>
        </p:nvSpPr>
        <p:spPr>
          <a:xfrm>
            <a:off x="1895600" y="2602422"/>
            <a:ext cx="6176054" cy="461665"/>
          </a:xfrm>
          <a:prstGeom prst="rect">
            <a:avLst/>
          </a:prstGeom>
          <a:noFill/>
        </p:spPr>
        <p:txBody>
          <a:bodyPr wrap="square" rtlCol="0">
            <a:spAutoFit/>
          </a:bodyPr>
          <a:lstStyle/>
          <a:p>
            <a:pPr eaLnBrk="0" hangingPunct="0"/>
            <a:r>
              <a:rPr lang="zh-CN" altLang="en-US" dirty="0">
                <a:solidFill>
                  <a:srgbClr val="FF0000"/>
                </a:solidFill>
                <a:latin typeface="黑体" panose="02010609060101010101" pitchFamily="49" charset="-122"/>
                <a:ea typeface="黑体" panose="02010609060101010101" pitchFamily="49" charset="-122"/>
                <a:cs typeface="ＭＳ Ｐゴシック" charset="-128"/>
              </a:rPr>
              <a:t>事前申请的模板设置，其中有表单和流程</a:t>
            </a: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195" y="1844360"/>
            <a:ext cx="8731090" cy="4682564"/>
          </a:xfrm>
          <a:prstGeom prst="rect">
            <a:avLst/>
          </a:prstGeom>
        </p:spPr>
      </p:pic>
      <p:cxnSp>
        <p:nvCxnSpPr>
          <p:cNvPr id="7" name="直接箭头连接符 6"/>
          <p:cNvCxnSpPr/>
          <p:nvPr/>
        </p:nvCxnSpPr>
        <p:spPr>
          <a:xfrm flipH="1">
            <a:off x="8324193" y="1513490"/>
            <a:ext cx="1560786" cy="1188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324193" y="2083913"/>
            <a:ext cx="1560786" cy="3879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保存之后</a:t>
            </a:r>
          </a:p>
        </p:txBody>
      </p:sp>
    </p:spTree>
    <p:extLst>
      <p:ext uri="{BB962C8B-B14F-4D97-AF65-F5344CB8AC3E}">
        <p14:creationId xmlns:p14="http://schemas.microsoft.com/office/powerpoint/2010/main" val="8648497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inVertical)">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8" grpId="0" bldLvl="0" animBg="1"/>
      <p:bldP spid="19"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3" y="832623"/>
            <a:ext cx="11822113"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3906608" y="2518202"/>
            <a:ext cx="6299547" cy="2165428"/>
            <a:chOff x="4279108" y="2793586"/>
            <a:chExt cx="4394312" cy="1205707"/>
          </a:xfrm>
        </p:grpSpPr>
        <p:sp>
          <p:nvSpPr>
            <p:cNvPr id="13" name="Rectangle 4"/>
            <p:cNvSpPr>
              <a:spLocks noChangeArrowheads="1"/>
            </p:cNvSpPr>
            <p:nvPr/>
          </p:nvSpPr>
          <p:spPr bwMode="auto">
            <a:xfrm>
              <a:off x="4279108" y="3003930"/>
              <a:ext cx="2362200" cy="995363"/>
            </a:xfrm>
            <a:prstGeom prst="rect">
              <a:avLst/>
            </a:prstGeom>
            <a:noFill/>
            <a:ln w="9525" algn="ctr">
              <a:noFill/>
              <a:miter lim="800000"/>
            </a:ln>
          </p:spPr>
          <p:txBody>
            <a:bodyPr lIns="91432" tIns="45716" rIns="91432" bIns="45716"/>
            <a:lstStyle/>
            <a:p>
              <a:pPr marL="0" indent="0">
                <a:lnSpc>
                  <a:spcPct val="110000"/>
                </a:lnSpc>
                <a:spcBef>
                  <a:spcPct val="30000"/>
                </a:spcBef>
                <a:buClr>
                  <a:srgbClr val="00B0F0"/>
                </a:buClr>
                <a:buSzPct val="75000"/>
                <a:buFont typeface="Wingdings" pitchFamily="2" charset="2"/>
                <a:buNone/>
              </a:pPr>
              <a:endParaRPr lang="zh-CN" altLang="en-US" sz="1600" b="1" dirty="0">
                <a:ea typeface="微软雅黑" pitchFamily="34" charset="-122"/>
              </a:endParaRPr>
            </a:p>
          </p:txBody>
        </p:sp>
        <p:sp>
          <p:nvSpPr>
            <p:cNvPr id="16" name="Rectangle 24"/>
            <p:cNvSpPr>
              <a:spLocks noChangeArrowheads="1"/>
            </p:cNvSpPr>
            <p:nvPr/>
          </p:nvSpPr>
          <p:spPr bwMode="auto">
            <a:xfrm>
              <a:off x="6741013" y="2793586"/>
              <a:ext cx="1932407" cy="819343"/>
            </a:xfrm>
            <a:prstGeom prst="rect">
              <a:avLst/>
            </a:prstGeom>
            <a:noFill/>
            <a:ln w="9525">
              <a:noFill/>
              <a:miter lim="800000"/>
            </a:ln>
          </p:spPr>
          <p:txBody>
            <a:bodyPr lIns="90000"/>
            <a:lstStyle/>
            <a:p>
              <a:pPr marL="192405" lvl="2" indent="-189230">
                <a:spcBef>
                  <a:spcPct val="20000"/>
                </a:spcBef>
                <a:buFontTx/>
                <a:buChar char="•"/>
              </a:pPr>
              <a:endParaRPr lang="en-US" altLang="zh-CN" sz="1400" dirty="0"/>
            </a:p>
          </p:txBody>
        </p:sp>
      </p:grpSp>
      <p:sp>
        <p:nvSpPr>
          <p:cNvPr id="4" name="椭圆 3"/>
          <p:cNvSpPr/>
          <p:nvPr/>
        </p:nvSpPr>
        <p:spPr bwMode="auto">
          <a:xfrm>
            <a:off x="23623" y="2346714"/>
            <a:ext cx="629392" cy="332510"/>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圆角矩形 4"/>
          <p:cNvSpPr/>
          <p:nvPr/>
        </p:nvSpPr>
        <p:spPr bwMode="auto">
          <a:xfrm>
            <a:off x="4573068" y="1329485"/>
            <a:ext cx="2529444" cy="335003"/>
          </a:xfrm>
          <a:prstGeom prst="round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编辑模板</a:t>
            </a:r>
            <a:r>
              <a:rPr lang="zh-CN" altLang="en-US" sz="1800" dirty="0">
                <a:solidFill>
                  <a:srgbClr val="FF0000"/>
                </a:solidFill>
                <a:latin typeface="黑体" panose="02010609060101010101" pitchFamily="49" charset="-122"/>
                <a:ea typeface="黑体" panose="02010609060101010101" pitchFamily="49" charset="-122"/>
                <a:cs typeface="ＭＳ Ｐゴシック" charset="-128"/>
              </a:rPr>
              <a:t>名称</a:t>
            </a:r>
            <a:endParaRPr kumimoji="0" lang="zh-CN" altLang="en-US" sz="18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endParaRPr>
          </a:p>
        </p:txBody>
      </p:sp>
      <p:cxnSp>
        <p:nvCxnSpPr>
          <p:cNvPr id="7" name="直接箭头连接符 6"/>
          <p:cNvCxnSpPr>
            <a:stCxn id="31" idx="6"/>
            <a:endCxn id="5" idx="1"/>
          </p:cNvCxnSpPr>
          <p:nvPr/>
        </p:nvCxnSpPr>
        <p:spPr bwMode="auto">
          <a:xfrm flipV="1">
            <a:off x="629392" y="1496987"/>
            <a:ext cx="3943676" cy="658546"/>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4" name="圆角矩形 13"/>
          <p:cNvSpPr/>
          <p:nvPr/>
        </p:nvSpPr>
        <p:spPr bwMode="auto">
          <a:xfrm>
            <a:off x="4573068" y="1872202"/>
            <a:ext cx="2529444" cy="350948"/>
          </a:xfrm>
          <a:prstGeom prst="round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选择模板类别</a:t>
            </a:r>
          </a:p>
        </p:txBody>
      </p:sp>
      <p:cxnSp>
        <p:nvCxnSpPr>
          <p:cNvPr id="15" name="直接箭头连接符 14"/>
          <p:cNvCxnSpPr>
            <a:stCxn id="4" idx="6"/>
          </p:cNvCxnSpPr>
          <p:nvPr/>
        </p:nvCxnSpPr>
        <p:spPr bwMode="auto">
          <a:xfrm flipV="1">
            <a:off x="653015" y="2038961"/>
            <a:ext cx="3920053" cy="474008"/>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9" name="椭圆 18"/>
          <p:cNvSpPr/>
          <p:nvPr/>
        </p:nvSpPr>
        <p:spPr bwMode="auto">
          <a:xfrm>
            <a:off x="1774089" y="5292272"/>
            <a:ext cx="895220" cy="270755"/>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圆角矩形 21"/>
          <p:cNvSpPr/>
          <p:nvPr/>
        </p:nvSpPr>
        <p:spPr bwMode="auto">
          <a:xfrm>
            <a:off x="1806737" y="4583101"/>
            <a:ext cx="9208781" cy="453647"/>
          </a:xfrm>
          <a:prstGeom prst="round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eaLnBrk="0" hangingPunct="0"/>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可维护者（</a:t>
            </a:r>
            <a:r>
              <a:rPr lang="zh-CN" altLang="en-US" sz="1600" dirty="0">
                <a:solidFill>
                  <a:srgbClr val="FF0000"/>
                </a:solidFill>
                <a:latin typeface="黑体" panose="02010609060101010101" pitchFamily="49" charset="-122"/>
                <a:ea typeface="黑体" panose="02010609060101010101" pitchFamily="49" charset="-122"/>
              </a:rPr>
              <a:t>可维护者可以编辑和删除当前模板，为空则父类别可维护者和模块管理员可维护</a:t>
            </a:r>
            <a:r>
              <a:rPr kumimoji="0" lang="zh-CN" altLang="en-US" sz="24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a:t>
            </a:r>
          </a:p>
        </p:txBody>
      </p:sp>
      <p:cxnSp>
        <p:nvCxnSpPr>
          <p:cNvPr id="25" name="直接箭头连接符 24"/>
          <p:cNvCxnSpPr>
            <a:stCxn id="19" idx="6"/>
            <a:endCxn id="26" idx="1"/>
          </p:cNvCxnSpPr>
          <p:nvPr/>
        </p:nvCxnSpPr>
        <p:spPr bwMode="auto">
          <a:xfrm flipV="1">
            <a:off x="2669309" y="3671073"/>
            <a:ext cx="3006473" cy="1756577"/>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26" name="圆角矩形 25"/>
          <p:cNvSpPr/>
          <p:nvPr/>
        </p:nvSpPr>
        <p:spPr bwMode="auto">
          <a:xfrm>
            <a:off x="5675782" y="3201419"/>
            <a:ext cx="6142181" cy="939307"/>
          </a:xfrm>
          <a:prstGeom prst="round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选择刚性：报销关联此模板事前单据，报销金额超过事前对应金额，则不允许提交；</a:t>
            </a:r>
            <a:endParaRPr kumimoji="0" lang="en-US" altLang="zh-CN" sz="16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endParaRPr>
          </a:p>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柔性则允许提交，但提交后要超过事前部分要冻结对应预算</a:t>
            </a:r>
          </a:p>
        </p:txBody>
      </p:sp>
      <p:sp>
        <p:nvSpPr>
          <p:cNvPr id="29"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1" name="椭圆 30"/>
          <p:cNvSpPr/>
          <p:nvPr/>
        </p:nvSpPr>
        <p:spPr bwMode="auto">
          <a:xfrm>
            <a:off x="0" y="1989278"/>
            <a:ext cx="629392" cy="332510"/>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7" name="圆角矩形 36"/>
          <p:cNvSpPr/>
          <p:nvPr/>
        </p:nvSpPr>
        <p:spPr bwMode="auto">
          <a:xfrm>
            <a:off x="3478615" y="6259976"/>
            <a:ext cx="7957163" cy="571254"/>
          </a:xfrm>
          <a:prstGeom prst="round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lang="zh-CN" altLang="en-US" sz="1600" dirty="0">
                <a:solidFill>
                  <a:srgbClr val="FF0000"/>
                </a:solidFill>
                <a:latin typeface="黑体" panose="02010609060101010101" pitchFamily="49" charset="-122"/>
                <a:ea typeface="黑体" panose="02010609060101010101" pitchFamily="49" charset="-122"/>
                <a:cs typeface="ＭＳ Ｐゴシック" charset="-128"/>
              </a:rPr>
              <a:t>引用该模板新建的事前单据中费用类型选择范围</a:t>
            </a:r>
            <a:endParaRPr lang="en-US" altLang="zh-CN" sz="1600" dirty="0">
              <a:solidFill>
                <a:srgbClr val="FF0000"/>
              </a:solidFill>
              <a:latin typeface="黑体" panose="02010609060101010101" pitchFamily="49" charset="-122"/>
              <a:ea typeface="黑体" panose="02010609060101010101" pitchFamily="49" charset="-122"/>
              <a:cs typeface="ＭＳ Ｐゴシック" charset="-128"/>
            </a:endParaRPr>
          </a:p>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ＭＳ Ｐゴシック" charset="-128"/>
              </a:rPr>
              <a:t>譬如：出差申请模板，那么费用类型就选差旅相关的，方便业务人员识别与使用</a:t>
            </a:r>
          </a:p>
        </p:txBody>
      </p:sp>
      <p:sp>
        <p:nvSpPr>
          <p:cNvPr id="38" name="椭圆 37"/>
          <p:cNvSpPr/>
          <p:nvPr/>
        </p:nvSpPr>
        <p:spPr bwMode="auto">
          <a:xfrm>
            <a:off x="23623" y="5927273"/>
            <a:ext cx="895220" cy="270755"/>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1" name="直接箭头连接符 40"/>
          <p:cNvCxnSpPr>
            <a:endCxn id="37" idx="1"/>
          </p:cNvCxnSpPr>
          <p:nvPr/>
        </p:nvCxnSpPr>
        <p:spPr bwMode="auto">
          <a:xfrm>
            <a:off x="1057358" y="5995404"/>
            <a:ext cx="2421257" cy="550199"/>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pic>
        <p:nvPicPr>
          <p:cNvPr id="3" name="图片 2"/>
          <p:cNvPicPr>
            <a:picLocks noChangeAspect="1"/>
          </p:cNvPicPr>
          <p:nvPr/>
        </p:nvPicPr>
        <p:blipFill>
          <a:blip r:embed="rId4"/>
          <a:stretch>
            <a:fillRect/>
          </a:stretch>
        </p:blipFill>
        <p:spPr>
          <a:xfrm>
            <a:off x="0" y="1124726"/>
            <a:ext cx="9920445" cy="5778202"/>
          </a:xfrm>
          <a:prstGeom prst="rect">
            <a:avLst/>
          </a:prstGeom>
        </p:spPr>
      </p:pic>
      <p:pic>
        <p:nvPicPr>
          <p:cNvPr id="9" name="图片 8"/>
          <p:cNvPicPr>
            <a:picLocks noChangeAspect="1"/>
          </p:cNvPicPr>
          <p:nvPr/>
        </p:nvPicPr>
        <p:blipFill>
          <a:blip r:embed="rId5"/>
          <a:stretch>
            <a:fillRect/>
          </a:stretch>
        </p:blipFill>
        <p:spPr>
          <a:xfrm>
            <a:off x="6269812" y="3503852"/>
            <a:ext cx="5828818" cy="2524609"/>
          </a:xfrm>
          <a:prstGeom prst="rect">
            <a:avLst/>
          </a:prstGeom>
        </p:spPr>
      </p:pic>
      <p:grpSp>
        <p:nvGrpSpPr>
          <p:cNvPr id="17" name="组合 16"/>
          <p:cNvGrpSpPr/>
          <p:nvPr/>
        </p:nvGrpSpPr>
        <p:grpSpPr>
          <a:xfrm>
            <a:off x="4536000" y="2279854"/>
            <a:ext cx="3994416" cy="1433225"/>
            <a:chOff x="4536000" y="2279854"/>
            <a:chExt cx="3994416" cy="1433225"/>
          </a:xfrm>
        </p:grpSpPr>
        <p:sp>
          <p:nvSpPr>
            <p:cNvPr id="12" name="箭头: 下 11"/>
            <p:cNvSpPr/>
            <p:nvPr/>
          </p:nvSpPr>
          <p:spPr>
            <a:xfrm rot="18783609">
              <a:off x="6838662" y="3095132"/>
              <a:ext cx="350875" cy="885020"/>
            </a:xfrm>
            <a:prstGeom prst="downArrow">
              <a:avLst>
                <a:gd name="adj1" fmla="val 18611"/>
                <a:gd name="adj2" fmla="val 40389"/>
              </a:avLst>
            </a:prstGeom>
            <a:ln>
              <a:solidFill>
                <a:srgbClr val="0E6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椭圆形 7"/>
            <p:cNvSpPr/>
            <p:nvPr/>
          </p:nvSpPr>
          <p:spPr>
            <a:xfrm>
              <a:off x="4536000" y="2279854"/>
              <a:ext cx="3994416" cy="959426"/>
            </a:xfrm>
            <a:prstGeom prst="wedgeEllipseCallout">
              <a:avLst>
                <a:gd name="adj1" fmla="val -46220"/>
                <a:gd name="adj2" fmla="val 101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表单数据请参考系统中已经提供的模版。以提供模版为基础进行修改</a:t>
              </a:r>
            </a:p>
          </p:txBody>
        </p:sp>
      </p:grpSp>
      <p:sp>
        <p:nvSpPr>
          <p:cNvPr id="18" name="文本框 17"/>
          <p:cNvSpPr txBox="1"/>
          <p:nvPr/>
        </p:nvSpPr>
        <p:spPr>
          <a:xfrm>
            <a:off x="7553573" y="3785633"/>
            <a:ext cx="1415772" cy="461665"/>
          </a:xfrm>
          <a:prstGeom prst="rect">
            <a:avLst/>
          </a:prstGeom>
          <a:noFill/>
        </p:spPr>
        <p:txBody>
          <a:bodyPr wrap="none" rtlCol="0">
            <a:spAutoFit/>
          </a:bodyPr>
          <a:lstStyle/>
          <a:p>
            <a:r>
              <a:rPr lang="zh-CN" altLang="en-US" dirty="0">
                <a:solidFill>
                  <a:srgbClr val="FF0000"/>
                </a:solidFill>
              </a:rPr>
              <a:t>模版路径</a:t>
            </a:r>
          </a:p>
        </p:txBody>
      </p:sp>
      <p:grpSp>
        <p:nvGrpSpPr>
          <p:cNvPr id="21" name="组合 20"/>
          <p:cNvGrpSpPr/>
          <p:nvPr/>
        </p:nvGrpSpPr>
        <p:grpSpPr>
          <a:xfrm>
            <a:off x="1558453" y="5292272"/>
            <a:ext cx="4117329" cy="1451646"/>
            <a:chOff x="1558453" y="5292272"/>
            <a:chExt cx="4117329" cy="1451646"/>
          </a:xfrm>
        </p:grpSpPr>
        <p:sp>
          <p:nvSpPr>
            <p:cNvPr id="6" name="矩形 5"/>
            <p:cNvSpPr/>
            <p:nvPr/>
          </p:nvSpPr>
          <p:spPr>
            <a:xfrm>
              <a:off x="1558453" y="6477624"/>
              <a:ext cx="1110856" cy="2662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0" name="对话气泡: 椭圆形 19"/>
            <p:cNvSpPr/>
            <p:nvPr/>
          </p:nvSpPr>
          <p:spPr>
            <a:xfrm>
              <a:off x="2413000" y="5292272"/>
              <a:ext cx="3262782" cy="1096075"/>
            </a:xfrm>
            <a:prstGeom prst="wedgeEllipseCallout">
              <a:avLst>
                <a:gd name="adj1" fmla="val -45744"/>
                <a:gd name="adj2" fmla="val 71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需要选择对应的事件，进行预算占用</a:t>
              </a:r>
            </a:p>
          </p:txBody>
        </p:sp>
      </p:grpSp>
    </p:spTree>
    <p:extLst>
      <p:ext uri="{BB962C8B-B14F-4D97-AF65-F5344CB8AC3E}">
        <p14:creationId xmlns:p14="http://schemas.microsoft.com/office/powerpoint/2010/main" val="378556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0-#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0-#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0-#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0-#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0-#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1000"/>
                                        <p:tgtEl>
                                          <p:spTgt spid="9"/>
                                        </p:tgtEl>
                                      </p:cBhvr>
                                    </p:animEffect>
                                    <p:anim calcmode="lin" valueType="num">
                                      <p:cBhvr>
                                        <p:cTn id="88" dur="1000" fill="hold"/>
                                        <p:tgtEl>
                                          <p:spTgt spid="9"/>
                                        </p:tgtEl>
                                        <p:attrNameLst>
                                          <p:attrName>ppt_x</p:attrName>
                                        </p:attrNameLst>
                                      </p:cBhvr>
                                      <p:tavLst>
                                        <p:tav tm="0">
                                          <p:val>
                                            <p:strVal val="#ppt_x"/>
                                          </p:val>
                                        </p:tav>
                                        <p:tav tm="100000">
                                          <p:val>
                                            <p:strVal val="#ppt_x"/>
                                          </p:val>
                                        </p:tav>
                                      </p:tavLst>
                                    </p:anim>
                                    <p:anim calcmode="lin" valueType="num">
                                      <p:cBhvr>
                                        <p:cTn id="89" dur="1000" fill="hold"/>
                                        <p:tgtEl>
                                          <p:spTgt spid="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1000"/>
                                        <p:tgtEl>
                                          <p:spTgt spid="21"/>
                                        </p:tgtEl>
                                      </p:cBhvr>
                                    </p:animEffect>
                                    <p:anim calcmode="lin" valueType="num">
                                      <p:cBhvr>
                                        <p:cTn id="100" dur="1000" fill="hold"/>
                                        <p:tgtEl>
                                          <p:spTgt spid="21"/>
                                        </p:tgtEl>
                                        <p:attrNameLst>
                                          <p:attrName>ppt_x</p:attrName>
                                        </p:attrNameLst>
                                      </p:cBhvr>
                                      <p:tavLst>
                                        <p:tav tm="0">
                                          <p:val>
                                            <p:strVal val="#ppt_x"/>
                                          </p:val>
                                        </p:tav>
                                        <p:tav tm="100000">
                                          <p:val>
                                            <p:strVal val="#ppt_x"/>
                                          </p:val>
                                        </p:tav>
                                      </p:tavLst>
                                    </p:anim>
                                    <p:anim calcmode="lin" valueType="num">
                                      <p:cBhvr>
                                        <p:cTn id="10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4" grpId="0" bldLvl="0" animBg="1"/>
      <p:bldP spid="19" grpId="0" bldLvl="0" animBg="1"/>
      <p:bldP spid="22" grpId="0" animBg="1"/>
      <p:bldP spid="26" grpId="0" bldLvl="0" animBg="1"/>
      <p:bldP spid="31" grpId="0" bldLvl="0" animBg="1"/>
      <p:bldP spid="37" grpId="0" bldLvl="0" animBg="1"/>
      <p:bldP spid="38" grpId="0" bldLvl="0" animBg="1"/>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3"/>
          <p:cNvSpPr txBox="1">
            <a:spLocks noChangeArrowheads="1"/>
          </p:cNvSpPr>
          <p:nvPr/>
        </p:nvSpPr>
        <p:spPr bwMode="auto">
          <a:xfrm>
            <a:off x="1617664" y="1073151"/>
            <a:ext cx="642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endParaRPr lang="zh-CN" altLang="en-US">
              <a:solidFill>
                <a:srgbClr val="000000"/>
              </a:solidFill>
              <a:ea typeface="MS PGothic" pitchFamily="34" charset="-128"/>
            </a:endParaRPr>
          </a:p>
        </p:txBody>
      </p:sp>
      <p:cxnSp>
        <p:nvCxnSpPr>
          <p:cNvPr id="17413" name="直接连接符 16"/>
          <p:cNvCxnSpPr>
            <a:cxnSpLocks noChangeShapeType="1"/>
          </p:cNvCxnSpPr>
          <p:nvPr/>
        </p:nvCxnSpPr>
        <p:spPr bwMode="auto">
          <a:xfrm rot="16200000" flipH="1">
            <a:off x="636588" y="3362325"/>
            <a:ext cx="4057650" cy="63500"/>
          </a:xfrm>
          <a:prstGeom prst="line">
            <a:avLst/>
          </a:prstGeom>
          <a:noFill/>
          <a:ln w="9525" algn="ctr">
            <a:solidFill>
              <a:srgbClr val="FF6200"/>
            </a:solidFill>
            <a:round/>
          </a:ln>
          <a:extLst>
            <a:ext uri="{909E8E84-426E-40DD-AFC4-6F175D3DCCD1}">
              <a14:hiddenFill xmlns:a14="http://schemas.microsoft.com/office/drawing/2010/main">
                <a:noFill/>
              </a14:hiddenFill>
            </a:ext>
          </a:extLst>
        </p:spPr>
      </p:cxnSp>
      <p:sp>
        <p:nvSpPr>
          <p:cNvPr id="18" name="圆角矩形 17"/>
          <p:cNvSpPr/>
          <p:nvPr/>
        </p:nvSpPr>
        <p:spPr bwMode="auto">
          <a:xfrm>
            <a:off x="2208213" y="5422900"/>
            <a:ext cx="950912" cy="363538"/>
          </a:xfrm>
          <a:prstGeom prst="roundRect">
            <a:avLst/>
          </a:prstGeom>
          <a:noFill/>
          <a:ln w="25400" cap="flat" cmpd="sng" algn="ctr">
            <a:solidFill>
              <a:srgbClr val="FF66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审批节点</a:t>
            </a:r>
          </a:p>
        </p:txBody>
      </p:sp>
      <p:cxnSp>
        <p:nvCxnSpPr>
          <p:cNvPr id="17415" name="直接连接符 18"/>
          <p:cNvCxnSpPr>
            <a:cxnSpLocks noChangeShapeType="1"/>
          </p:cNvCxnSpPr>
          <p:nvPr/>
        </p:nvCxnSpPr>
        <p:spPr bwMode="auto">
          <a:xfrm rot="16200000" flipH="1">
            <a:off x="1193006" y="3144044"/>
            <a:ext cx="3519488" cy="12700"/>
          </a:xfrm>
          <a:prstGeom prst="line">
            <a:avLst/>
          </a:prstGeom>
          <a:noFill/>
          <a:ln w="9525" algn="ctr">
            <a:solidFill>
              <a:srgbClr val="FF6200"/>
            </a:solidFill>
            <a:round/>
          </a:ln>
          <a:extLst>
            <a:ext uri="{909E8E84-426E-40DD-AFC4-6F175D3DCCD1}">
              <a14:hiddenFill xmlns:a14="http://schemas.microsoft.com/office/drawing/2010/main">
                <a:noFill/>
              </a14:hiddenFill>
            </a:ext>
          </a:extLst>
        </p:spPr>
      </p:cxnSp>
      <p:sp>
        <p:nvSpPr>
          <p:cNvPr id="20" name="圆角矩形 19"/>
          <p:cNvSpPr/>
          <p:nvPr/>
        </p:nvSpPr>
        <p:spPr bwMode="auto">
          <a:xfrm>
            <a:off x="2508250" y="4910139"/>
            <a:ext cx="965200" cy="388937"/>
          </a:xfrm>
          <a:prstGeom prst="roundRect">
            <a:avLst/>
          </a:prstGeom>
          <a:noFill/>
          <a:ln w="25400" cap="flat" cmpd="sng" algn="ctr">
            <a:solidFill>
              <a:srgbClr val="FF66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签字节点</a:t>
            </a:r>
          </a:p>
        </p:txBody>
      </p:sp>
      <p:cxnSp>
        <p:nvCxnSpPr>
          <p:cNvPr id="17417" name="直接连接符 20"/>
          <p:cNvCxnSpPr>
            <a:cxnSpLocks noChangeShapeType="1"/>
          </p:cNvCxnSpPr>
          <p:nvPr/>
        </p:nvCxnSpPr>
        <p:spPr bwMode="auto">
          <a:xfrm rot="16200000" flipH="1">
            <a:off x="1777208" y="2877345"/>
            <a:ext cx="3005137" cy="9525"/>
          </a:xfrm>
          <a:prstGeom prst="line">
            <a:avLst/>
          </a:prstGeom>
          <a:noFill/>
          <a:ln w="9525" algn="ctr">
            <a:solidFill>
              <a:srgbClr val="FF6200"/>
            </a:solidFill>
            <a:round/>
          </a:ln>
          <a:extLst>
            <a:ext uri="{909E8E84-426E-40DD-AFC4-6F175D3DCCD1}">
              <a14:hiddenFill xmlns:a14="http://schemas.microsoft.com/office/drawing/2010/main">
                <a:noFill/>
              </a14:hiddenFill>
            </a:ext>
          </a:extLst>
        </p:spPr>
      </p:cxnSp>
      <p:sp>
        <p:nvSpPr>
          <p:cNvPr id="22" name="圆角矩形 21"/>
          <p:cNvSpPr/>
          <p:nvPr/>
        </p:nvSpPr>
        <p:spPr bwMode="auto">
          <a:xfrm>
            <a:off x="2779713" y="4386263"/>
            <a:ext cx="963612" cy="387350"/>
          </a:xfrm>
          <a:prstGeom prst="roundRect">
            <a:avLst/>
          </a:prstGeom>
          <a:noFill/>
          <a:ln w="25400" cap="flat" cmpd="sng" algn="ctr">
            <a:solidFill>
              <a:srgbClr val="FF66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抄送节点</a:t>
            </a:r>
          </a:p>
        </p:txBody>
      </p:sp>
      <p:cxnSp>
        <p:nvCxnSpPr>
          <p:cNvPr id="17419" name="直接连接符 22"/>
          <p:cNvCxnSpPr>
            <a:cxnSpLocks noChangeShapeType="1"/>
          </p:cNvCxnSpPr>
          <p:nvPr/>
        </p:nvCxnSpPr>
        <p:spPr bwMode="auto">
          <a:xfrm rot="5400000">
            <a:off x="2343945" y="2612232"/>
            <a:ext cx="2500312" cy="15875"/>
          </a:xfrm>
          <a:prstGeom prst="line">
            <a:avLst/>
          </a:prstGeom>
          <a:noFill/>
          <a:ln w="9525" algn="ctr">
            <a:solidFill>
              <a:srgbClr val="006599"/>
            </a:solidFill>
            <a:round/>
          </a:ln>
          <a:extLst>
            <a:ext uri="{909E8E84-426E-40DD-AFC4-6F175D3DCCD1}">
              <a14:hiddenFill xmlns:a14="http://schemas.microsoft.com/office/drawing/2010/main">
                <a:noFill/>
              </a14:hiddenFill>
            </a:ext>
          </a:extLst>
        </p:spPr>
      </p:cxnSp>
      <p:sp useBgFill="1">
        <p:nvSpPr>
          <p:cNvPr id="24" name="圆角矩形 23"/>
          <p:cNvSpPr/>
          <p:nvPr/>
        </p:nvSpPr>
        <p:spPr bwMode="auto">
          <a:xfrm>
            <a:off x="2946400" y="3862388"/>
            <a:ext cx="1352550" cy="387350"/>
          </a:xfrm>
          <a:prstGeom prst="roundRect">
            <a:avLst/>
          </a:prstGeom>
          <a:ln w="25400" cap="flat" cmpd="sng" algn="ctr">
            <a:solidFill>
              <a:srgbClr val="006699"/>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人工决策节点</a:t>
            </a:r>
          </a:p>
        </p:txBody>
      </p:sp>
      <p:cxnSp>
        <p:nvCxnSpPr>
          <p:cNvPr id="17421" name="直接连接符 24"/>
          <p:cNvCxnSpPr>
            <a:cxnSpLocks noChangeShapeType="1"/>
            <a:endCxn id="26" idx="0"/>
          </p:cNvCxnSpPr>
          <p:nvPr/>
        </p:nvCxnSpPr>
        <p:spPr bwMode="auto">
          <a:xfrm rot="16200000" flipH="1">
            <a:off x="2963863" y="2287588"/>
            <a:ext cx="1903413" cy="20638"/>
          </a:xfrm>
          <a:prstGeom prst="line">
            <a:avLst/>
          </a:prstGeom>
          <a:noFill/>
          <a:ln w="9525" algn="ctr">
            <a:solidFill>
              <a:srgbClr val="006599"/>
            </a:solidFill>
            <a:round/>
          </a:ln>
          <a:extLst>
            <a:ext uri="{909E8E84-426E-40DD-AFC4-6F175D3DCCD1}">
              <a14:hiddenFill xmlns:a14="http://schemas.microsoft.com/office/drawing/2010/main">
                <a:noFill/>
              </a14:hiddenFill>
            </a:ext>
          </a:extLst>
        </p:spPr>
      </p:cxnSp>
      <p:sp useBgFill="1">
        <p:nvSpPr>
          <p:cNvPr id="26" name="圆角矩形 25"/>
          <p:cNvSpPr/>
          <p:nvPr/>
        </p:nvSpPr>
        <p:spPr bwMode="auto">
          <a:xfrm>
            <a:off x="3249613" y="3249614"/>
            <a:ext cx="1352550" cy="388937"/>
          </a:xfrm>
          <a:prstGeom prst="roundRect">
            <a:avLst/>
          </a:prstGeom>
          <a:ln w="25400" cap="flat" cmpd="sng" algn="ctr">
            <a:solidFill>
              <a:srgbClr val="006699"/>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条件分支节点</a:t>
            </a:r>
          </a:p>
        </p:txBody>
      </p:sp>
      <p:cxnSp>
        <p:nvCxnSpPr>
          <p:cNvPr id="17423" name="直接连接符 26"/>
          <p:cNvCxnSpPr>
            <a:cxnSpLocks noChangeShapeType="1"/>
            <a:endCxn id="28" idx="0"/>
          </p:cNvCxnSpPr>
          <p:nvPr/>
        </p:nvCxnSpPr>
        <p:spPr bwMode="auto">
          <a:xfrm rot="16200000" flipH="1">
            <a:off x="3542507" y="1989932"/>
            <a:ext cx="1352550" cy="20637"/>
          </a:xfrm>
          <a:prstGeom prst="line">
            <a:avLst/>
          </a:prstGeom>
          <a:noFill/>
          <a:ln w="9525" algn="ctr">
            <a:solidFill>
              <a:srgbClr val="006599"/>
            </a:solidFill>
            <a:round/>
          </a:ln>
          <a:extLst>
            <a:ext uri="{909E8E84-426E-40DD-AFC4-6F175D3DCCD1}">
              <a14:hiddenFill xmlns:a14="http://schemas.microsoft.com/office/drawing/2010/main">
                <a:noFill/>
              </a14:hiddenFill>
            </a:ext>
          </a:extLst>
        </p:spPr>
      </p:cxnSp>
      <p:sp useBgFill="1">
        <p:nvSpPr>
          <p:cNvPr id="28" name="圆角矩形 27"/>
          <p:cNvSpPr/>
          <p:nvPr/>
        </p:nvSpPr>
        <p:spPr bwMode="auto">
          <a:xfrm>
            <a:off x="3552825" y="2676525"/>
            <a:ext cx="1352550" cy="387350"/>
          </a:xfrm>
          <a:prstGeom prst="roundRect">
            <a:avLst/>
          </a:prstGeom>
          <a:ln w="25400" cap="flat" cmpd="sng" algn="ctr">
            <a:solidFill>
              <a:srgbClr val="006699"/>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机器人节点</a:t>
            </a:r>
          </a:p>
        </p:txBody>
      </p:sp>
      <p:cxnSp>
        <p:nvCxnSpPr>
          <p:cNvPr id="17425" name="直接连接符 38"/>
          <p:cNvCxnSpPr>
            <a:cxnSpLocks noChangeShapeType="1"/>
          </p:cNvCxnSpPr>
          <p:nvPr/>
        </p:nvCxnSpPr>
        <p:spPr bwMode="auto">
          <a:xfrm rot="5400000">
            <a:off x="8427244" y="1759744"/>
            <a:ext cx="801688" cy="12700"/>
          </a:xfrm>
          <a:prstGeom prst="line">
            <a:avLst/>
          </a:prstGeom>
          <a:noFill/>
          <a:ln w="9525" algn="ctr">
            <a:solidFill>
              <a:srgbClr val="000000"/>
            </a:solidFill>
            <a:round/>
          </a:ln>
          <a:extLst>
            <a:ext uri="{909E8E84-426E-40DD-AFC4-6F175D3DCCD1}">
              <a14:hiddenFill xmlns:a14="http://schemas.microsoft.com/office/drawing/2010/main">
                <a:noFill/>
              </a14:hiddenFill>
            </a:ext>
          </a:extLst>
        </p:spPr>
      </p:cxnSp>
      <p:sp useBgFill="1">
        <p:nvSpPr>
          <p:cNvPr id="30" name="圆角矩形 29"/>
          <p:cNvSpPr/>
          <p:nvPr/>
        </p:nvSpPr>
        <p:spPr bwMode="auto">
          <a:xfrm>
            <a:off x="8201025" y="2189164"/>
            <a:ext cx="1354138" cy="388937"/>
          </a:xfrm>
          <a:prstGeom prst="roundRect">
            <a:avLst/>
          </a:prstGeom>
          <a:ln w="25400" cap="flat" cmpd="sng" algn="ctr">
            <a:solidFill>
              <a:srgbClr val="0000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流程检测</a:t>
            </a:r>
          </a:p>
        </p:txBody>
      </p:sp>
      <p:sp>
        <p:nvSpPr>
          <p:cNvPr id="17427" name="TextBox 41"/>
          <p:cNvSpPr txBox="1">
            <a:spLocks noChangeArrowheads="1"/>
          </p:cNvSpPr>
          <p:nvPr/>
        </p:nvSpPr>
        <p:spPr bwMode="auto">
          <a:xfrm>
            <a:off x="4638677" y="5422900"/>
            <a:ext cx="3257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a:solidFill>
                  <a:srgbClr val="FF6F0D"/>
                </a:solidFill>
                <a:latin typeface="微软雅黑" pitchFamily="34" charset="-122"/>
                <a:ea typeface="微软雅黑" pitchFamily="34" charset="-122"/>
              </a:rPr>
              <a:t>审批节点处理人可以填写审批意见</a:t>
            </a:r>
          </a:p>
        </p:txBody>
      </p:sp>
      <p:sp>
        <p:nvSpPr>
          <p:cNvPr id="17428" name="TextBox 42"/>
          <p:cNvSpPr txBox="1">
            <a:spLocks noChangeArrowheads="1"/>
          </p:cNvSpPr>
          <p:nvPr/>
        </p:nvSpPr>
        <p:spPr bwMode="auto">
          <a:xfrm>
            <a:off x="4640264" y="4937126"/>
            <a:ext cx="464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a:solidFill>
                  <a:srgbClr val="FF6F0D"/>
                </a:solidFill>
                <a:latin typeface="微软雅黑" pitchFamily="34" charset="-122"/>
                <a:ea typeface="微软雅黑" pitchFamily="34" charset="-122"/>
              </a:rPr>
              <a:t>可签署意见，但没有审批功能。没有通过，驳回，废弃等操作按钮。</a:t>
            </a:r>
          </a:p>
        </p:txBody>
      </p:sp>
      <p:sp>
        <p:nvSpPr>
          <p:cNvPr id="17429" name="TextBox 43"/>
          <p:cNvSpPr txBox="1">
            <a:spLocks noChangeArrowheads="1"/>
          </p:cNvSpPr>
          <p:nvPr/>
        </p:nvSpPr>
        <p:spPr bwMode="auto">
          <a:xfrm>
            <a:off x="4641851" y="4475164"/>
            <a:ext cx="464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a:solidFill>
                  <a:srgbClr val="FF6F0D"/>
                </a:solidFill>
                <a:latin typeface="微软雅黑" pitchFamily="34" charset="-122"/>
                <a:ea typeface="微软雅黑" pitchFamily="34" charset="-122"/>
              </a:rPr>
              <a:t>抄送节点处理人，将会在待阅窗口看到该流程 ，不需对流程进行审批。</a:t>
            </a:r>
          </a:p>
        </p:txBody>
      </p:sp>
      <p:sp>
        <p:nvSpPr>
          <p:cNvPr id="17430" name="TextBox 44"/>
          <p:cNvSpPr txBox="1">
            <a:spLocks noChangeArrowheads="1"/>
          </p:cNvSpPr>
          <p:nvPr/>
        </p:nvSpPr>
        <p:spPr bwMode="auto">
          <a:xfrm>
            <a:off x="4894264" y="3889376"/>
            <a:ext cx="4645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dirty="0">
                <a:solidFill>
                  <a:srgbClr val="0070C0"/>
                </a:solidFill>
                <a:latin typeface="微软雅黑" pitchFamily="34" charset="-122"/>
                <a:ea typeface="微软雅黑" pitchFamily="34" charset="-122"/>
              </a:rPr>
              <a:t>流程中可设置人工决策节点，由人工处理下一环节流向</a:t>
            </a:r>
          </a:p>
        </p:txBody>
      </p:sp>
      <p:sp>
        <p:nvSpPr>
          <p:cNvPr id="17431" name="TextBox 45"/>
          <p:cNvSpPr txBox="1">
            <a:spLocks noChangeArrowheads="1"/>
          </p:cNvSpPr>
          <p:nvPr/>
        </p:nvSpPr>
        <p:spPr bwMode="auto">
          <a:xfrm>
            <a:off x="4897439" y="3314701"/>
            <a:ext cx="464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dirty="0">
                <a:solidFill>
                  <a:srgbClr val="0070C0"/>
                </a:solidFill>
                <a:latin typeface="微软雅黑" pitchFamily="34" charset="-122"/>
                <a:ea typeface="微软雅黑" pitchFamily="34" charset="-122"/>
              </a:rPr>
              <a:t>可根据某些预设的条件来进行判断下一环节流向，如：金额大小，请假天数等。</a:t>
            </a:r>
          </a:p>
        </p:txBody>
      </p:sp>
      <p:sp>
        <p:nvSpPr>
          <p:cNvPr id="17432" name="TextBox 46"/>
          <p:cNvSpPr txBox="1">
            <a:spLocks noChangeArrowheads="1"/>
          </p:cNvSpPr>
          <p:nvPr/>
        </p:nvSpPr>
        <p:spPr bwMode="auto">
          <a:xfrm>
            <a:off x="5024439" y="2678114"/>
            <a:ext cx="464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a:solidFill>
                  <a:srgbClr val="0070C0"/>
                </a:solidFill>
                <a:latin typeface="微软雅黑" pitchFamily="34" charset="-122"/>
                <a:ea typeface="微软雅黑" pitchFamily="34" charset="-122"/>
              </a:rPr>
              <a:t>自动执行节点，可根据客户的需要执行相应的业务操作，如存储数据，修改表单等</a:t>
            </a:r>
          </a:p>
        </p:txBody>
      </p:sp>
      <p:sp>
        <p:nvSpPr>
          <p:cNvPr id="17433" name="TextBox 27"/>
          <p:cNvSpPr txBox="1">
            <a:spLocks noChangeArrowheads="1"/>
          </p:cNvSpPr>
          <p:nvPr/>
        </p:nvSpPr>
        <p:spPr bwMode="auto">
          <a:xfrm>
            <a:off x="6465889" y="1804989"/>
            <a:ext cx="18446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2"/>
                </a:solidFill>
                <a:latin typeface="Arial" pitchFamily="34" charset="0"/>
                <a:ea typeface="宋体" pitchFamily="2" charset="-122"/>
              </a:defRPr>
            </a:lvl1pPr>
            <a:lvl2pPr marL="742950" indent="-285750">
              <a:defRPr b="1">
                <a:solidFill>
                  <a:schemeClr val="tx2"/>
                </a:solidFill>
                <a:latin typeface="Arial" pitchFamily="34" charset="0"/>
                <a:ea typeface="宋体" pitchFamily="2" charset="-122"/>
              </a:defRPr>
            </a:lvl2pPr>
            <a:lvl3pPr marL="1143000" indent="-228600">
              <a:defRPr b="1">
                <a:solidFill>
                  <a:schemeClr val="tx2"/>
                </a:solidFill>
                <a:latin typeface="Arial" pitchFamily="34" charset="0"/>
                <a:ea typeface="宋体" pitchFamily="2" charset="-122"/>
              </a:defRPr>
            </a:lvl3pPr>
            <a:lvl4pPr marL="1600200" indent="-228600">
              <a:defRPr b="1">
                <a:solidFill>
                  <a:schemeClr val="tx2"/>
                </a:solidFill>
                <a:latin typeface="Arial" pitchFamily="34" charset="0"/>
                <a:ea typeface="宋体" pitchFamily="2" charset="-122"/>
              </a:defRPr>
            </a:lvl4pPr>
            <a:lvl5pPr marL="2057400" indent="-228600">
              <a:defRPr b="1">
                <a:solidFill>
                  <a:schemeClr val="tx2"/>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2"/>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2"/>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2"/>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2"/>
                </a:solidFill>
                <a:latin typeface="Arial" pitchFamily="34" charset="0"/>
                <a:ea typeface="宋体" pitchFamily="2" charset="-122"/>
              </a:defRPr>
            </a:lvl9pPr>
          </a:lstStyle>
          <a:p>
            <a:pPr eaLnBrk="1" hangingPunct="1"/>
            <a:r>
              <a:rPr lang="zh-CN" altLang="en-US" sz="1400" dirty="0">
                <a:solidFill>
                  <a:srgbClr val="000000"/>
                </a:solidFill>
                <a:latin typeface="微软雅黑" pitchFamily="34" charset="-122"/>
                <a:ea typeface="微软雅黑" pitchFamily="34" charset="-122"/>
              </a:rPr>
              <a:t>流程配置完成后，可进行流程检测，也测试流程能否跑通</a:t>
            </a:r>
          </a:p>
        </p:txBody>
      </p:sp>
      <p:pic>
        <p:nvPicPr>
          <p:cNvPr id="1743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9" y="962026"/>
            <a:ext cx="8543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圆角矩形 38"/>
          <p:cNvSpPr/>
          <p:nvPr/>
        </p:nvSpPr>
        <p:spPr bwMode="auto">
          <a:xfrm>
            <a:off x="4092575" y="2163763"/>
            <a:ext cx="1581150" cy="387350"/>
          </a:xfrm>
          <a:prstGeom prst="roundRect">
            <a:avLst/>
          </a:prstGeom>
          <a:noFill/>
          <a:ln w="25400" cap="flat" cmpd="sng" algn="ctr">
            <a:solidFill>
              <a:srgbClr val="FF66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启动子流程节点</a:t>
            </a:r>
          </a:p>
        </p:txBody>
      </p:sp>
      <p:sp>
        <p:nvSpPr>
          <p:cNvPr id="40" name="圆角矩形 39"/>
          <p:cNvSpPr/>
          <p:nvPr/>
        </p:nvSpPr>
        <p:spPr bwMode="auto">
          <a:xfrm>
            <a:off x="4518025" y="1674813"/>
            <a:ext cx="1581150" cy="387350"/>
          </a:xfrm>
          <a:prstGeom prst="roundRect">
            <a:avLst/>
          </a:prstGeom>
          <a:noFill/>
          <a:ln w="25400" cap="flat" cmpd="sng" algn="ctr">
            <a:solidFill>
              <a:srgbClr val="FF6600"/>
            </a:solidFill>
            <a:prstDash val="solid"/>
            <a:headEnd type="none" w="med" len="med"/>
            <a:tailEnd type="none" w="med" len="med"/>
          </a:ln>
          <a:effectLst/>
        </p:spPr>
        <p:txBody>
          <a:bodyPr/>
          <a:lstStyle/>
          <a:p>
            <a:pPr>
              <a:defRPr/>
            </a:pPr>
            <a:r>
              <a:rPr lang="zh-CN" altLang="en-US" sz="1400" kern="0" dirty="0">
                <a:solidFill>
                  <a:srgbClr val="000000"/>
                </a:solidFill>
                <a:latin typeface="微软雅黑" pitchFamily="34" charset="-122"/>
                <a:ea typeface="微软雅黑" pitchFamily="34" charset="-122"/>
              </a:rPr>
              <a:t>回收子流程节点</a:t>
            </a:r>
          </a:p>
        </p:txBody>
      </p:sp>
      <p:cxnSp>
        <p:nvCxnSpPr>
          <p:cNvPr id="17437" name="直接连接符 40"/>
          <p:cNvCxnSpPr>
            <a:cxnSpLocks noChangeShapeType="1"/>
          </p:cNvCxnSpPr>
          <p:nvPr/>
        </p:nvCxnSpPr>
        <p:spPr bwMode="auto">
          <a:xfrm>
            <a:off x="4614864" y="1339851"/>
            <a:ext cx="7937" cy="803275"/>
          </a:xfrm>
          <a:prstGeom prst="line">
            <a:avLst/>
          </a:prstGeom>
          <a:noFill/>
          <a:ln w="9525" algn="ctr">
            <a:solidFill>
              <a:srgbClr val="FF6200"/>
            </a:solidFill>
            <a:round/>
          </a:ln>
          <a:extLst>
            <a:ext uri="{909E8E84-426E-40DD-AFC4-6F175D3DCCD1}">
              <a14:hiddenFill xmlns:a14="http://schemas.microsoft.com/office/drawing/2010/main">
                <a:noFill/>
              </a14:hiddenFill>
            </a:ext>
          </a:extLst>
        </p:spPr>
      </p:cxnSp>
      <p:cxnSp>
        <p:nvCxnSpPr>
          <p:cNvPr id="17438" name="直接连接符 41"/>
          <p:cNvCxnSpPr>
            <a:cxnSpLocks noChangeShapeType="1"/>
          </p:cNvCxnSpPr>
          <p:nvPr/>
        </p:nvCxnSpPr>
        <p:spPr bwMode="auto">
          <a:xfrm>
            <a:off x="4959350" y="1328738"/>
            <a:ext cx="6350" cy="330200"/>
          </a:xfrm>
          <a:prstGeom prst="line">
            <a:avLst/>
          </a:prstGeom>
          <a:noFill/>
          <a:ln w="9525" algn="ctr">
            <a:solidFill>
              <a:srgbClr val="FF6200"/>
            </a:solidFill>
            <a:round/>
          </a:ln>
          <a:extLst>
            <a:ext uri="{909E8E84-426E-40DD-AFC4-6F175D3DCCD1}">
              <a14:hiddenFill xmlns:a14="http://schemas.microsoft.com/office/drawing/2010/main">
                <a:noFill/>
              </a14:hiddenFill>
            </a:ext>
          </a:extLst>
        </p:spPr>
      </p:cxnSp>
      <p:sp>
        <p:nvSpPr>
          <p:cNvPr id="32"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230257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6608" y="2518202"/>
            <a:ext cx="6299547" cy="2165428"/>
            <a:chOff x="4279108" y="2793586"/>
            <a:chExt cx="4394312" cy="1205707"/>
          </a:xfrm>
        </p:grpSpPr>
        <p:sp>
          <p:nvSpPr>
            <p:cNvPr id="13" name="Rectangle 4"/>
            <p:cNvSpPr>
              <a:spLocks noChangeArrowheads="1"/>
            </p:cNvSpPr>
            <p:nvPr/>
          </p:nvSpPr>
          <p:spPr bwMode="auto">
            <a:xfrm>
              <a:off x="4279108" y="3003930"/>
              <a:ext cx="2362200" cy="995363"/>
            </a:xfrm>
            <a:prstGeom prst="rect">
              <a:avLst/>
            </a:prstGeom>
            <a:noFill/>
            <a:ln w="9525" algn="ctr">
              <a:noFill/>
              <a:miter lim="800000"/>
            </a:ln>
          </p:spPr>
          <p:txBody>
            <a:bodyPr lIns="91432" tIns="45716" rIns="91432" bIns="45716"/>
            <a:lstStyle/>
            <a:p>
              <a:pPr marL="0" indent="0">
                <a:lnSpc>
                  <a:spcPct val="110000"/>
                </a:lnSpc>
                <a:spcBef>
                  <a:spcPct val="30000"/>
                </a:spcBef>
                <a:buClr>
                  <a:srgbClr val="00B0F0"/>
                </a:buClr>
                <a:buSzPct val="75000"/>
                <a:buFont typeface="Wingdings" pitchFamily="2" charset="2"/>
                <a:buNone/>
              </a:pPr>
              <a:endParaRPr lang="zh-CN" altLang="en-US" sz="1600" b="1" dirty="0">
                <a:ea typeface="微软雅黑" pitchFamily="34" charset="-122"/>
              </a:endParaRPr>
            </a:p>
          </p:txBody>
        </p:sp>
        <p:sp>
          <p:nvSpPr>
            <p:cNvPr id="16" name="Rectangle 24"/>
            <p:cNvSpPr>
              <a:spLocks noChangeArrowheads="1"/>
            </p:cNvSpPr>
            <p:nvPr/>
          </p:nvSpPr>
          <p:spPr bwMode="auto">
            <a:xfrm>
              <a:off x="6741013" y="2793586"/>
              <a:ext cx="1932407" cy="819343"/>
            </a:xfrm>
            <a:prstGeom prst="rect">
              <a:avLst/>
            </a:prstGeom>
            <a:noFill/>
            <a:ln w="9525">
              <a:noFill/>
              <a:miter lim="800000"/>
            </a:ln>
          </p:spPr>
          <p:txBody>
            <a:bodyPr lIns="90000"/>
            <a:lstStyle/>
            <a:p>
              <a:pPr marL="192405" lvl="2" indent="-189230">
                <a:spcBef>
                  <a:spcPct val="20000"/>
                </a:spcBef>
                <a:buFontTx/>
                <a:buChar char="•"/>
              </a:pPr>
              <a:endParaRPr lang="en-US" altLang="zh-CN" sz="1400" dirty="0"/>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91566" y="928255"/>
            <a:ext cx="11544889" cy="541945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599795" y="928255"/>
            <a:ext cx="6320960" cy="5419459"/>
          </a:xfrm>
          <a:prstGeom prst="rect">
            <a:avLst/>
          </a:prstGeom>
        </p:spPr>
      </p:pic>
      <p:sp>
        <p:nvSpPr>
          <p:cNvPr id="6" name="椭圆 5"/>
          <p:cNvSpPr/>
          <p:nvPr/>
        </p:nvSpPr>
        <p:spPr bwMode="auto">
          <a:xfrm>
            <a:off x="3546896" y="4802522"/>
            <a:ext cx="1080655" cy="517762"/>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右箭头 6"/>
          <p:cNvSpPr/>
          <p:nvPr/>
        </p:nvSpPr>
        <p:spPr bwMode="auto">
          <a:xfrm>
            <a:off x="4627551" y="4945641"/>
            <a:ext cx="1025927" cy="25888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椭圆 7"/>
          <p:cNvSpPr/>
          <p:nvPr/>
        </p:nvSpPr>
        <p:spPr bwMode="auto">
          <a:xfrm>
            <a:off x="6977010" y="2380145"/>
            <a:ext cx="4154400" cy="522515"/>
          </a:xfrm>
          <a:prstGeom prst="ellipse">
            <a:avLst/>
          </a:prstGeom>
          <a:noFill/>
          <a:ln w="127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 name="直接箭头连接符 9"/>
          <p:cNvCxnSpPr/>
          <p:nvPr/>
        </p:nvCxnSpPr>
        <p:spPr bwMode="auto">
          <a:xfrm flipH="1" flipV="1">
            <a:off x="5599795" y="2230582"/>
            <a:ext cx="1377216" cy="411512"/>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3" name="文本框 2"/>
          <p:cNvSpPr txBox="1"/>
          <p:nvPr/>
        </p:nvSpPr>
        <p:spPr>
          <a:xfrm>
            <a:off x="4614520" y="4676409"/>
            <a:ext cx="1459292" cy="338554"/>
          </a:xfrm>
          <a:prstGeom prst="rect">
            <a:avLst/>
          </a:prstGeom>
          <a:noFill/>
        </p:spPr>
        <p:txBody>
          <a:bodyPr wrap="square" rtlCol="0">
            <a:spAutoFit/>
          </a:bodyPr>
          <a:lstStyle/>
          <a:p>
            <a:r>
              <a:rPr lang="zh-CN" altLang="en-US" sz="1600" dirty="0">
                <a:latin typeface="Verdana" pitchFamily="34" charset="0"/>
                <a:ea typeface="黑体" pitchFamily="49" charset="-122"/>
              </a:rPr>
              <a:t>审批节点</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69456" y="941887"/>
            <a:ext cx="5393227" cy="5219700"/>
          </a:xfrm>
          <a:prstGeom prst="rect">
            <a:avLst/>
          </a:prstGeom>
        </p:spPr>
      </p:pic>
      <p:sp>
        <p:nvSpPr>
          <p:cNvPr id="15" name="椭圆 14"/>
          <p:cNvSpPr/>
          <p:nvPr/>
        </p:nvSpPr>
        <p:spPr bwMode="auto">
          <a:xfrm>
            <a:off x="6988341" y="3015568"/>
            <a:ext cx="1761228" cy="338054"/>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7" name="直接箭头连接符 16"/>
          <p:cNvCxnSpPr/>
          <p:nvPr/>
        </p:nvCxnSpPr>
        <p:spPr bwMode="auto">
          <a:xfrm flipH="1">
            <a:off x="6999120" y="3353622"/>
            <a:ext cx="675185" cy="636105"/>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useBgFill="1">
        <p:nvSpPr>
          <p:cNvPr id="20" name="文本框 19"/>
          <p:cNvSpPr txBox="1"/>
          <p:nvPr/>
        </p:nvSpPr>
        <p:spPr>
          <a:xfrm>
            <a:off x="291566" y="3573306"/>
            <a:ext cx="6707554" cy="1631216"/>
          </a:xfrm>
          <a:prstGeom prst="rect">
            <a:avLst/>
          </a:prstGeom>
        </p:spPr>
        <p:txBody>
          <a:bodyPr wrap="square" rtlCol="0">
            <a:spAutoFit/>
          </a:bodyPr>
          <a:lstStyle/>
          <a:p>
            <a:pPr lvl="0"/>
            <a:r>
              <a:rPr lang="en-US" altLang="zh-CN" sz="1400" dirty="0">
                <a:solidFill>
                  <a:srgbClr val="FF0000"/>
                </a:solidFill>
                <a:latin typeface="黑体" panose="02010609060101010101" pitchFamily="49" charset="-122"/>
                <a:ea typeface="黑体" panose="02010609060101010101" pitchFamily="49" charset="-122"/>
              </a:rPr>
              <a:t>1</a:t>
            </a:r>
            <a:r>
              <a:rPr lang="zh-CN" altLang="en-US" sz="1400" dirty="0">
                <a:solidFill>
                  <a:srgbClr val="FF0000"/>
                </a:solidFill>
                <a:latin typeface="黑体" panose="02010609060101010101" pitchFamily="49" charset="-122"/>
                <a:ea typeface="黑体" panose="02010609060101010101" pitchFamily="49" charset="-122"/>
              </a:rPr>
              <a:t>、</a:t>
            </a:r>
            <a:r>
              <a:rPr lang="zh-CN" altLang="zh-CN" sz="1400" dirty="0">
                <a:solidFill>
                  <a:srgbClr val="FF0000"/>
                </a:solidFill>
                <a:latin typeface="黑体" panose="02010609060101010101" pitchFamily="49" charset="-122"/>
                <a:ea typeface="黑体" panose="02010609060101010101" pitchFamily="49" charset="-122"/>
              </a:rPr>
              <a:t>串行（审批</a:t>
            </a:r>
            <a:r>
              <a:rPr lang="en-US" altLang="zh-CN" sz="1400" dirty="0">
                <a:solidFill>
                  <a:srgbClr val="FF0000"/>
                </a:solidFill>
                <a:latin typeface="黑体" panose="02010609060101010101" pitchFamily="49" charset="-122"/>
                <a:ea typeface="黑体" panose="02010609060101010101" pitchFamily="49" charset="-122"/>
              </a:rPr>
              <a:t>/</a:t>
            </a:r>
            <a:r>
              <a:rPr lang="zh-CN" altLang="zh-CN" sz="1400" dirty="0">
                <a:solidFill>
                  <a:srgbClr val="FF0000"/>
                </a:solidFill>
                <a:latin typeface="黑体" panose="02010609060101010101" pitchFamily="49" charset="-122"/>
                <a:ea typeface="黑体" panose="02010609060101010101" pitchFamily="49" charset="-122"/>
              </a:rPr>
              <a:t>签字），节点设置的处理人依次进行审批（签字），直至节点最后一个处理人审批通过（签字）节点才通过。</a:t>
            </a:r>
            <a:endParaRPr lang="en-US" altLang="zh-CN" sz="1400" dirty="0">
              <a:solidFill>
                <a:srgbClr val="FF0000"/>
              </a:solidFill>
              <a:latin typeface="黑体" panose="02010609060101010101" pitchFamily="49" charset="-122"/>
              <a:ea typeface="黑体" panose="02010609060101010101" pitchFamily="49" charset="-122"/>
            </a:endParaRPr>
          </a:p>
          <a:p>
            <a:pPr lvl="0"/>
            <a:r>
              <a:rPr lang="en-US" altLang="zh-CN" sz="1400" dirty="0">
                <a:solidFill>
                  <a:srgbClr val="FF0000"/>
                </a:solidFill>
                <a:latin typeface="黑体" panose="02010609060101010101" pitchFamily="49" charset="-122"/>
                <a:ea typeface="黑体" panose="02010609060101010101" pitchFamily="49" charset="-122"/>
              </a:rPr>
              <a:t>2</a:t>
            </a:r>
            <a:r>
              <a:rPr lang="zh-CN" altLang="en-US" sz="1400" dirty="0">
                <a:solidFill>
                  <a:srgbClr val="FF0000"/>
                </a:solidFill>
                <a:latin typeface="黑体" panose="02010609060101010101" pitchFamily="49" charset="-122"/>
                <a:ea typeface="黑体" panose="02010609060101010101" pitchFamily="49" charset="-122"/>
              </a:rPr>
              <a:t>、</a:t>
            </a:r>
            <a:r>
              <a:rPr lang="zh-CN" altLang="zh-CN" sz="1400" dirty="0">
                <a:solidFill>
                  <a:srgbClr val="FF0000"/>
                </a:solidFill>
                <a:latin typeface="黑体" panose="02010609060101010101" pitchFamily="49" charset="-122"/>
                <a:ea typeface="黑体" panose="02010609060101010101" pitchFamily="49" charset="-122"/>
              </a:rPr>
              <a:t>并行（审批</a:t>
            </a:r>
            <a:r>
              <a:rPr lang="en-US" altLang="zh-CN" sz="1400" dirty="0">
                <a:solidFill>
                  <a:srgbClr val="FF0000"/>
                </a:solidFill>
                <a:latin typeface="黑体" panose="02010609060101010101" pitchFamily="49" charset="-122"/>
                <a:ea typeface="黑体" panose="02010609060101010101" pitchFamily="49" charset="-122"/>
              </a:rPr>
              <a:t>/</a:t>
            </a:r>
            <a:r>
              <a:rPr lang="zh-CN" altLang="zh-CN" sz="1400" dirty="0">
                <a:solidFill>
                  <a:srgbClr val="FF0000"/>
                </a:solidFill>
                <a:latin typeface="黑体" panose="02010609060101010101" pitchFamily="49" charset="-122"/>
                <a:ea typeface="黑体" panose="02010609060101010101" pitchFamily="49" charset="-122"/>
              </a:rPr>
              <a:t>签字），节点设置的处理人都同时具有审批（签字）权限，其中有一人审批通过（签字）节点就通过。</a:t>
            </a:r>
            <a:endParaRPr lang="en-US" altLang="zh-CN" sz="1400" dirty="0">
              <a:solidFill>
                <a:srgbClr val="FF0000"/>
              </a:solidFill>
              <a:latin typeface="黑体" panose="02010609060101010101" pitchFamily="49" charset="-122"/>
              <a:ea typeface="黑体" panose="02010609060101010101" pitchFamily="49" charset="-122"/>
            </a:endParaRPr>
          </a:p>
          <a:p>
            <a:pPr lvl="0"/>
            <a:r>
              <a:rPr lang="en-US" altLang="zh-CN" sz="1400" dirty="0">
                <a:solidFill>
                  <a:srgbClr val="FF0000"/>
                </a:solidFill>
                <a:latin typeface="黑体" panose="02010609060101010101" pitchFamily="49" charset="-122"/>
                <a:ea typeface="黑体" panose="02010609060101010101" pitchFamily="49" charset="-122"/>
              </a:rPr>
              <a:t>3</a:t>
            </a:r>
            <a:r>
              <a:rPr lang="zh-CN" altLang="en-US" sz="1400" dirty="0">
                <a:solidFill>
                  <a:srgbClr val="FF0000"/>
                </a:solidFill>
                <a:latin typeface="黑体" panose="02010609060101010101" pitchFamily="49" charset="-122"/>
                <a:ea typeface="黑体" panose="02010609060101010101" pitchFamily="49" charset="-122"/>
              </a:rPr>
              <a:t>、</a:t>
            </a:r>
            <a:r>
              <a:rPr lang="zh-CN" altLang="zh-CN" sz="1400" dirty="0">
                <a:solidFill>
                  <a:srgbClr val="FF0000"/>
                </a:solidFill>
                <a:latin typeface="黑体" panose="02010609060101010101" pitchFamily="49" charset="-122"/>
                <a:ea typeface="黑体" panose="02010609060101010101" pitchFamily="49" charset="-122"/>
              </a:rPr>
              <a:t>会审（会签），节点设置的处理人都同时具有审批（签字）权限，需每个人审批通过（签字）节点才通过</a:t>
            </a:r>
            <a:r>
              <a:rPr lang="zh-CN" altLang="zh-CN" sz="1400" dirty="0">
                <a:solidFill>
                  <a:srgbClr val="FF0000"/>
                </a:solidFill>
              </a:rPr>
              <a:t>。</a:t>
            </a:r>
          </a:p>
          <a:p>
            <a:endParaRPr lang="zh-CN" altLang="en-US" sz="1600" dirty="0">
              <a:latin typeface="Verdana" pitchFamily="34" charset="0"/>
              <a:ea typeface="黑体" pitchFamily="49" charset="-122"/>
            </a:endParaRPr>
          </a:p>
        </p:txBody>
      </p:sp>
      <p:sp>
        <p:nvSpPr>
          <p:cNvPr id="18"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33816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2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circle(in)">
                                      <p:cBhvr>
                                        <p:cTn id="4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5" grpId="0" bldLvl="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477" y="787450"/>
            <a:ext cx="6629400" cy="5365650"/>
          </a:xfrm>
          <a:prstGeom prst="rect">
            <a:avLst/>
          </a:prstGeom>
        </p:spPr>
      </p:pic>
      <p:sp useBgFill="1">
        <p:nvSpPr>
          <p:cNvPr id="8" name="Text Box 3"/>
          <p:cNvSpPr txBox="1">
            <a:spLocks noChangeArrowheads="1"/>
          </p:cNvSpPr>
          <p:nvPr/>
        </p:nvSpPr>
        <p:spPr bwMode="auto">
          <a:xfrm>
            <a:off x="3565979" y="787450"/>
            <a:ext cx="1322387" cy="3646487"/>
          </a:xfrm>
          <a:prstGeom prst="rect">
            <a:avLst/>
          </a:prstGeom>
          <a:ln w="3175">
            <a:solidFill>
              <a:srgbClr val="FF0000"/>
            </a:solidFill>
            <a:miter lim="800000"/>
          </a:ln>
          <a:effectLst>
            <a:prstShdw prst="shdw17" dist="17961" dir="2700000">
              <a:schemeClr val="bg2">
                <a:gamma/>
                <a:shade val="60000"/>
                <a:invGamma/>
              </a:schemeClr>
            </a:prstShdw>
          </a:effectLst>
        </p:spPr>
        <p:txBody>
          <a:bodyPr/>
          <a:lstStyle/>
          <a:p>
            <a:pPr marL="95250" indent="-95250" algn="just">
              <a:defRPr/>
            </a:pPr>
            <a:r>
              <a:rPr kumimoji="1" lang="zh-CN" altLang="en-US" sz="1400" dirty="0">
                <a:solidFill>
                  <a:srgbClr val="FF0000"/>
                </a:solidFill>
                <a:latin typeface="华文细黑" pitchFamily="2" charset="-122"/>
                <a:ea typeface="华文细黑" pitchFamily="2" charset="-122"/>
              </a:rPr>
              <a:t>通过：</a:t>
            </a:r>
          </a:p>
          <a:p>
            <a:pPr marL="95250" indent="-95250" algn="just">
              <a:buFontTx/>
              <a:buChar char="•"/>
              <a:defRPr/>
            </a:pPr>
            <a:r>
              <a:rPr kumimoji="1" lang="zh-CN" altLang="en-US" sz="1600" dirty="0">
                <a:latin typeface="微软雅黑" pitchFamily="34" charset="-122"/>
                <a:ea typeface="微软雅黑" pitchFamily="34" charset="-122"/>
              </a:rPr>
              <a:t>表示同意该申请，审批人可填写处理意见。如果在最后一个节点选择同意，则流程结束，文档正式发布；如果还有审批，则流到下一个审批节点。</a:t>
            </a:r>
          </a:p>
        </p:txBody>
      </p:sp>
      <p:sp>
        <p:nvSpPr>
          <p:cNvPr id="5" name="椭圆 4"/>
          <p:cNvSpPr/>
          <p:nvPr/>
        </p:nvSpPr>
        <p:spPr bwMode="auto">
          <a:xfrm>
            <a:off x="1680537" y="3869373"/>
            <a:ext cx="736271" cy="3681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右箭头 8"/>
          <p:cNvSpPr/>
          <p:nvPr/>
        </p:nvSpPr>
        <p:spPr bwMode="auto">
          <a:xfrm rot="20094046">
            <a:off x="2054560" y="3264670"/>
            <a:ext cx="1758916" cy="296883"/>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2" name="椭圆 11"/>
          <p:cNvSpPr/>
          <p:nvPr/>
        </p:nvSpPr>
        <p:spPr bwMode="auto">
          <a:xfrm>
            <a:off x="1728356" y="4237508"/>
            <a:ext cx="736271" cy="368135"/>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useBgFill="1">
        <p:nvSpPr>
          <p:cNvPr id="13" name="Text Box 5"/>
          <p:cNvSpPr txBox="1">
            <a:spLocks noChangeArrowheads="1"/>
          </p:cNvSpPr>
          <p:nvPr/>
        </p:nvSpPr>
        <p:spPr bwMode="auto">
          <a:xfrm>
            <a:off x="4908410" y="787450"/>
            <a:ext cx="1759423" cy="4657539"/>
          </a:xfrm>
          <a:prstGeom prst="rect">
            <a:avLst/>
          </a:prstGeom>
          <a:ln w="3175">
            <a:solidFill>
              <a:srgbClr val="FF0000"/>
            </a:solidFill>
            <a:miter lim="800000"/>
          </a:ln>
          <a:effectLst>
            <a:prstShdw prst="shdw17" dist="17961" dir="2700000">
              <a:schemeClr val="bg2">
                <a:gamma/>
                <a:shade val="60000"/>
                <a:invGamma/>
              </a:schemeClr>
            </a:prstShdw>
          </a:effectLst>
        </p:spPr>
        <p:txBody>
          <a:bodyPr/>
          <a:lstStyle/>
          <a:p>
            <a:pPr marL="95250" indent="-95250" algn="just">
              <a:defRPr/>
            </a:pPr>
            <a:r>
              <a:rPr kumimoji="1" lang="zh-CN" altLang="en-US" sz="1400" dirty="0">
                <a:solidFill>
                  <a:srgbClr val="FF0000"/>
                </a:solidFill>
                <a:latin typeface="华文细黑" pitchFamily="2" charset="-122"/>
                <a:ea typeface="华文细黑" pitchFamily="2" charset="-122"/>
              </a:rPr>
              <a:t>驳回：</a:t>
            </a:r>
          </a:p>
          <a:p>
            <a:pPr marL="95250" indent="-95250" algn="just">
              <a:buFontTx/>
              <a:buChar char="•"/>
              <a:defRPr/>
            </a:pPr>
            <a:r>
              <a:rPr kumimoji="1" lang="zh-CN" altLang="en-US" sz="1600" dirty="0">
                <a:latin typeface="华文细黑" pitchFamily="2" charset="-122"/>
                <a:ea typeface="华文细黑" pitchFamily="2" charset="-122"/>
              </a:rPr>
              <a:t>驳回时审批人可选择驳回去向（即驳回到某个节点）驳回给某个节点处理人，则处理人可以重新进行处理。</a:t>
            </a:r>
          </a:p>
          <a:p>
            <a:pPr marL="95250" indent="-95250" algn="just">
              <a:buFontTx/>
              <a:buChar char="•"/>
              <a:defRPr/>
            </a:pPr>
            <a:r>
              <a:rPr kumimoji="1" lang="zh-CN" altLang="en-US" sz="1600" dirty="0">
                <a:latin typeface="华文细黑" pitchFamily="2" charset="-122"/>
                <a:ea typeface="华文细黑" pitchFamily="2" charset="-122"/>
              </a:rPr>
              <a:t>驳回操作中，审批人必须填写处理意见。</a:t>
            </a:r>
          </a:p>
          <a:p>
            <a:pPr marL="95250" indent="-95250" algn="just">
              <a:buFontTx/>
              <a:buChar char="•"/>
              <a:defRPr/>
            </a:pPr>
            <a:r>
              <a:rPr kumimoji="1" lang="zh-CN" altLang="en-US" sz="1600" dirty="0">
                <a:latin typeface="华文细黑" pitchFamily="2" charset="-122"/>
                <a:ea typeface="华文细黑" pitchFamily="2" charset="-122"/>
              </a:rPr>
              <a:t>驳回给起草人，起草人编辑修改文档，再次提交文档后，流程重新从第一个节点开始流转，并且保留已有的审批记录。</a:t>
            </a:r>
          </a:p>
        </p:txBody>
      </p:sp>
      <p:sp>
        <p:nvSpPr>
          <p:cNvPr id="14" name="右箭头 13"/>
          <p:cNvSpPr/>
          <p:nvPr/>
        </p:nvSpPr>
        <p:spPr bwMode="auto">
          <a:xfrm>
            <a:off x="2416808" y="4421772"/>
            <a:ext cx="2624945" cy="32066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useBgFill="1">
        <p:nvSpPr>
          <p:cNvPr id="15" name="Text Box 11"/>
          <p:cNvSpPr txBox="1">
            <a:spLocks noChangeArrowheads="1"/>
          </p:cNvSpPr>
          <p:nvPr/>
        </p:nvSpPr>
        <p:spPr bwMode="auto">
          <a:xfrm>
            <a:off x="6656357" y="787450"/>
            <a:ext cx="1439943" cy="4657539"/>
          </a:xfrm>
          <a:prstGeom prst="rect">
            <a:avLst/>
          </a:prstGeom>
          <a:ln w="3175">
            <a:solidFill>
              <a:srgbClr val="FF0000"/>
            </a:solidFill>
            <a:miter lim="800000"/>
          </a:ln>
          <a:effectLst>
            <a:prstShdw prst="shdw17" dist="17961" dir="2700000">
              <a:schemeClr val="bg2">
                <a:gamma/>
                <a:shade val="60000"/>
                <a:invGamma/>
              </a:schemeClr>
            </a:prstShdw>
          </a:effectLst>
        </p:spPr>
        <p:txBody>
          <a:bodyPr/>
          <a:lstStyle/>
          <a:p>
            <a:pPr marL="95250" indent="-95250" algn="just">
              <a:defRPr/>
            </a:pPr>
            <a:r>
              <a:rPr kumimoji="1" lang="zh-CN" altLang="en-US" sz="1400" dirty="0">
                <a:solidFill>
                  <a:srgbClr val="FF0000"/>
                </a:solidFill>
                <a:latin typeface="华文细黑" pitchFamily="2" charset="-122"/>
                <a:ea typeface="华文细黑" pitchFamily="2" charset="-122"/>
              </a:rPr>
              <a:t>转办：</a:t>
            </a:r>
          </a:p>
          <a:p>
            <a:pPr marL="95250" indent="-95250" algn="just">
              <a:buFontTx/>
              <a:buChar char="•"/>
              <a:defRPr/>
            </a:pPr>
            <a:r>
              <a:rPr kumimoji="1" lang="zh-CN" altLang="en-US" sz="1600" dirty="0">
                <a:latin typeface="华文细黑" pitchFamily="2" charset="-122"/>
                <a:ea typeface="华文细黑" pitchFamily="2" charset="-122"/>
              </a:rPr>
              <a:t>当前审批人需要将当前审批转办他人。从地址本中选择对象（单选，能选具体人员和具体岗位）。被转办人具有原审批人同等权限，填写意见后可提交流程审批。</a:t>
            </a:r>
            <a:endParaRPr kumimoji="1" lang="en-US" altLang="zh-CN" sz="1600" dirty="0">
              <a:latin typeface="华文细黑" pitchFamily="2" charset="-122"/>
              <a:ea typeface="华文细黑" pitchFamily="2" charset="-122"/>
            </a:endParaRPr>
          </a:p>
        </p:txBody>
      </p:sp>
      <p:sp useBgFill="1">
        <p:nvSpPr>
          <p:cNvPr id="16" name="Text Box 11"/>
          <p:cNvSpPr txBox="1">
            <a:spLocks noChangeArrowheads="1"/>
          </p:cNvSpPr>
          <p:nvPr/>
        </p:nvSpPr>
        <p:spPr bwMode="auto">
          <a:xfrm>
            <a:off x="8107357" y="787450"/>
            <a:ext cx="1671039" cy="4811044"/>
          </a:xfrm>
          <a:prstGeom prst="rect">
            <a:avLst/>
          </a:prstGeom>
          <a:ln w="3175">
            <a:solidFill>
              <a:srgbClr val="FF0000"/>
            </a:solidFill>
            <a:miter lim="800000"/>
          </a:ln>
          <a:effectLst>
            <a:prstShdw prst="shdw17" dist="17961" dir="2700000">
              <a:schemeClr val="bg2">
                <a:gamma/>
                <a:shade val="60000"/>
                <a:invGamma/>
              </a:schemeClr>
            </a:prstShdw>
          </a:effectLst>
        </p:spPr>
        <p:txBody>
          <a:bodyPr/>
          <a:lstStyle/>
          <a:p>
            <a:pPr marL="95250" indent="-95250" algn="just">
              <a:defRPr/>
            </a:pPr>
            <a:r>
              <a:rPr kumimoji="1" lang="zh-CN" altLang="en-US" sz="1400" dirty="0">
                <a:solidFill>
                  <a:srgbClr val="FF0000"/>
                </a:solidFill>
                <a:latin typeface="华文细黑" pitchFamily="2" charset="-122"/>
                <a:ea typeface="华文细黑" pitchFamily="2" charset="-122"/>
              </a:rPr>
              <a:t>沟通：</a:t>
            </a:r>
          </a:p>
          <a:p>
            <a:pPr marL="95250" indent="-95250" algn="just">
              <a:buFontTx/>
              <a:buChar char="•"/>
              <a:defRPr/>
            </a:pPr>
            <a:r>
              <a:rPr kumimoji="1" lang="zh-CN" altLang="en-US" sz="1600" dirty="0">
                <a:latin typeface="华文细黑" pitchFamily="2" charset="-122"/>
                <a:ea typeface="华文细黑" pitchFamily="2" charset="-122"/>
              </a:rPr>
              <a:t>当前审批人可对审批申请与其他人员进行沟通，沟通。从地址本中选择沟通对象（多选，能选具体人员和具体岗位）。沟通人可填写意见。沟通完毕，当前审批人根据沟通的意见对申请进行审批</a:t>
            </a:r>
            <a:r>
              <a:rPr kumimoji="1" lang="en-US" altLang="zh-CN" sz="1600" dirty="0">
                <a:latin typeface="华文细黑" pitchFamily="2" charset="-122"/>
                <a:ea typeface="华文细黑" pitchFamily="2" charset="-122"/>
              </a:rPr>
              <a:t>.</a:t>
            </a:r>
            <a:r>
              <a:rPr kumimoji="1" lang="zh-CN" altLang="en-US" sz="1600" dirty="0">
                <a:latin typeface="华文细黑" pitchFamily="2" charset="-122"/>
                <a:ea typeface="华文细黑" pitchFamily="2" charset="-122"/>
              </a:rPr>
              <a:t>原</a:t>
            </a:r>
            <a:r>
              <a:rPr kumimoji="1" lang="en-US" altLang="zh-CN" sz="1600" dirty="0">
                <a:latin typeface="华文细黑" pitchFamily="2" charset="-122"/>
                <a:ea typeface="华文细黑" pitchFamily="2" charset="-122"/>
              </a:rPr>
              <a:t>KOA</a:t>
            </a:r>
            <a:r>
              <a:rPr kumimoji="1" lang="zh-CN" altLang="en-US" sz="1600" dirty="0">
                <a:latin typeface="华文细黑" pitchFamily="2" charset="-122"/>
                <a:ea typeface="华文细黑" pitchFamily="2" charset="-122"/>
              </a:rPr>
              <a:t>的内部沟通其实就是隐藏意见的沟通。</a:t>
            </a:r>
            <a:endParaRPr kumimoji="1" lang="en-US" altLang="zh-CN" sz="1600" dirty="0">
              <a:latin typeface="华文细黑" pitchFamily="2" charset="-122"/>
              <a:ea typeface="华文细黑" pitchFamily="2" charset="-122"/>
            </a:endParaRPr>
          </a:p>
        </p:txBody>
      </p:sp>
    </p:spTree>
    <p:extLst>
      <p:ext uri="{BB962C8B-B14F-4D97-AF65-F5344CB8AC3E}">
        <p14:creationId xmlns:p14="http://schemas.microsoft.com/office/powerpoint/2010/main" val="41335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P spid="9" grpId="0" bldLvl="0" animBg="1"/>
      <p:bldP spid="12" grpId="0" bldLvl="0" animBg="1"/>
      <p:bldP spid="13" grpId="0" bldLvl="0" animBg="1"/>
      <p:bldP spid="14" grpId="0" bldLvl="0" animBg="1"/>
      <p:bldP spid="15" grpId="0" bldLvl="0" animBg="1"/>
      <p:bldP spid="16"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2798"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9500" y="932698"/>
            <a:ext cx="5983334" cy="5194719"/>
          </a:xfrm>
          <a:prstGeom prst="rect">
            <a:avLst/>
          </a:prstGeom>
        </p:spPr>
      </p:pic>
      <p:sp>
        <p:nvSpPr>
          <p:cNvPr id="4" name="椭圆 3"/>
          <p:cNvSpPr/>
          <p:nvPr/>
        </p:nvSpPr>
        <p:spPr bwMode="auto">
          <a:xfrm>
            <a:off x="672035" y="2185060"/>
            <a:ext cx="715472" cy="403761"/>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8" name="直接箭头连接符 7"/>
          <p:cNvCxnSpPr/>
          <p:nvPr/>
        </p:nvCxnSpPr>
        <p:spPr bwMode="auto">
          <a:xfrm flipV="1">
            <a:off x="1395927" y="2227427"/>
            <a:ext cx="1306286" cy="95002"/>
          </a:xfrm>
          <a:prstGeom prst="straightConnector1">
            <a:avLst/>
          </a:prstGeom>
          <a:ln>
            <a:solidFill>
              <a:srgbClr val="FFC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9" name="文本框 8"/>
          <p:cNvSpPr txBox="1"/>
          <p:nvPr/>
        </p:nvSpPr>
        <p:spPr>
          <a:xfrm>
            <a:off x="2648196" y="2048386"/>
            <a:ext cx="2741221" cy="369332"/>
          </a:xfrm>
          <a:prstGeom prst="rect">
            <a:avLst/>
          </a:prstGeom>
          <a:noFill/>
        </p:spPr>
        <p:txBody>
          <a:bodyPr wrap="square" rtlCol="0">
            <a:spAutoFit/>
          </a:bodyPr>
          <a:lstStyle/>
          <a:p>
            <a:r>
              <a:rPr lang="zh-CN" altLang="zh-CN" sz="1800" dirty="0">
                <a:solidFill>
                  <a:srgbClr val="FF0000"/>
                </a:solidFill>
              </a:rPr>
              <a:t>设置此节点的备选处理人</a:t>
            </a:r>
            <a:endParaRPr lang="zh-CN" altLang="en-US" sz="1800" dirty="0">
              <a:solidFill>
                <a:srgbClr val="FF0000"/>
              </a:solidFill>
              <a:latin typeface="Verdana" pitchFamily="34" charset="0"/>
              <a:ea typeface="黑体" pitchFamily="49" charset="-122"/>
            </a:endParaRPr>
          </a:p>
        </p:txBody>
      </p:sp>
      <p:sp>
        <p:nvSpPr>
          <p:cNvPr id="5" name="文本框 4"/>
          <p:cNvSpPr txBox="1"/>
          <p:nvPr/>
        </p:nvSpPr>
        <p:spPr>
          <a:xfrm>
            <a:off x="6251254" y="887067"/>
            <a:ext cx="4955822" cy="4031873"/>
          </a:xfrm>
          <a:prstGeom prst="rect">
            <a:avLst/>
          </a:prstGeom>
          <a:noFill/>
        </p:spPr>
        <p:txBody>
          <a:bodyPr wrap="square" rtlCol="0">
            <a:spAutoFit/>
          </a:bodyPr>
          <a:lstStyle/>
          <a:p>
            <a:r>
              <a:rPr lang="zh-CN" altLang="zh-CN" b="1" dirty="0">
                <a:solidFill>
                  <a:srgbClr val="FF0000"/>
                </a:solidFill>
              </a:rPr>
              <a:t>备选处理人</a:t>
            </a:r>
            <a:r>
              <a:rPr lang="zh-CN" altLang="zh-CN" dirty="0">
                <a:solidFill>
                  <a:srgbClr val="FF0000"/>
                </a:solidFill>
              </a:rPr>
              <a:t>：</a:t>
            </a:r>
            <a:r>
              <a:rPr lang="zh-CN" altLang="zh-CN" dirty="0"/>
              <a:t>设置此节点的备选处理人。当流程流转过程中，需要修改本节点默认处理人时可从备选处理人中选择，可限定只能从备选列表选，不限定则可在地址本中选择任意人员。通用岗位计算方式，指备选处理人选择为通用岗位时，是以“文档创建人”还是以“当前默认处理人”的方式计算通用岗位取得相应的人员。</a:t>
            </a:r>
          </a:p>
          <a:p>
            <a:endParaRPr lang="zh-CN" altLang="en-US" sz="1600" dirty="0">
              <a:latin typeface="Verdana" pitchFamily="34" charset="0"/>
              <a:ea typeface="黑体" pitchFamily="49" charset="-122"/>
            </a:endParaRPr>
          </a:p>
        </p:txBody>
      </p:sp>
      <p:sp>
        <p:nvSpPr>
          <p:cNvPr id="10" name="文本框 9"/>
          <p:cNvSpPr txBox="1"/>
          <p:nvPr/>
        </p:nvSpPr>
        <p:spPr>
          <a:xfrm>
            <a:off x="6275245" y="4842052"/>
            <a:ext cx="4955822" cy="830997"/>
          </a:xfrm>
          <a:prstGeom prst="rect">
            <a:avLst/>
          </a:prstGeom>
          <a:noFill/>
        </p:spPr>
        <p:txBody>
          <a:bodyPr wrap="square" rtlCol="0">
            <a:spAutoFit/>
          </a:bodyPr>
          <a:lstStyle/>
          <a:p>
            <a:r>
              <a:rPr lang="zh-CN" altLang="en-US" b="1" dirty="0">
                <a:solidFill>
                  <a:srgbClr val="FF0000"/>
                </a:solidFill>
              </a:rPr>
              <a:t>注</a:t>
            </a:r>
            <a:r>
              <a:rPr lang="zh-CN" altLang="zh-CN" dirty="0">
                <a:solidFill>
                  <a:srgbClr val="FF0000"/>
                </a:solidFill>
              </a:rPr>
              <a:t>：</a:t>
            </a:r>
            <a:r>
              <a:rPr lang="zh-CN" altLang="en-US" dirty="0"/>
              <a:t>如果要设置仅限选备选处理人，则要点选右侧的“仅限于备选人列表”</a:t>
            </a:r>
            <a:endParaRPr lang="zh-CN" altLang="en-US" dirty="0">
              <a:latin typeface="Verdana" pitchFamily="34" charset="0"/>
              <a:ea typeface="黑体" pitchFamily="49" charset="-122"/>
            </a:endParaRPr>
          </a:p>
        </p:txBody>
      </p:sp>
      <p:sp>
        <p:nvSpPr>
          <p:cNvPr id="11"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77968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06197" y="928255"/>
            <a:ext cx="6039625" cy="5223163"/>
          </a:xfrm>
          <a:prstGeom prst="rect">
            <a:avLst/>
          </a:prstGeom>
        </p:spPr>
      </p:pic>
      <p:sp>
        <p:nvSpPr>
          <p:cNvPr id="4" name="文本框 3"/>
          <p:cNvSpPr txBox="1"/>
          <p:nvPr/>
        </p:nvSpPr>
        <p:spPr>
          <a:xfrm>
            <a:off x="6743091" y="821328"/>
            <a:ext cx="4882261" cy="830997"/>
          </a:xfrm>
          <a:prstGeom prst="rect">
            <a:avLst/>
          </a:prstGeom>
          <a:noFill/>
        </p:spPr>
        <p:txBody>
          <a:bodyPr wrap="square" rtlCol="0">
            <a:spAutoFit/>
          </a:bodyPr>
          <a:lstStyle/>
          <a:p>
            <a:r>
              <a:rPr lang="zh-CN" altLang="zh-CN" sz="1600" b="1" dirty="0">
                <a:solidFill>
                  <a:srgbClr val="FF0000"/>
                </a:solidFill>
              </a:rPr>
              <a:t>可修改的节点</a:t>
            </a:r>
            <a:r>
              <a:rPr lang="zh-CN" altLang="zh-CN" sz="1600" dirty="0">
                <a:solidFill>
                  <a:srgbClr val="FF0000"/>
                </a:solidFill>
              </a:rPr>
              <a:t>：</a:t>
            </a:r>
            <a:r>
              <a:rPr lang="zh-CN" altLang="zh-CN" sz="1600" dirty="0"/>
              <a:t>指的是流程流转到本节点时，节点处理人可指定该节点处理人，某些流程业务上后续节点的审批人由本节点处理人指定时可使用此功能。</a:t>
            </a:r>
          </a:p>
        </p:txBody>
      </p:sp>
      <p:sp>
        <p:nvSpPr>
          <p:cNvPr id="5" name="文本框 4"/>
          <p:cNvSpPr txBox="1"/>
          <p:nvPr/>
        </p:nvSpPr>
        <p:spPr>
          <a:xfrm>
            <a:off x="6806492" y="1638496"/>
            <a:ext cx="4882261" cy="830997"/>
          </a:xfrm>
          <a:prstGeom prst="rect">
            <a:avLst/>
          </a:prstGeom>
          <a:noFill/>
        </p:spPr>
        <p:txBody>
          <a:bodyPr wrap="square" rtlCol="0">
            <a:spAutoFit/>
          </a:bodyPr>
          <a:lstStyle/>
          <a:p>
            <a:r>
              <a:rPr lang="zh-CN" altLang="zh-CN" sz="1600" b="1" dirty="0">
                <a:solidFill>
                  <a:srgbClr val="FF0000"/>
                </a:solidFill>
              </a:rPr>
              <a:t>必须修改的节点</a:t>
            </a:r>
            <a:r>
              <a:rPr lang="zh-CN" altLang="zh-CN" sz="1600" dirty="0">
                <a:solidFill>
                  <a:srgbClr val="FF0000"/>
                </a:solidFill>
              </a:rPr>
              <a:t>：</a:t>
            </a:r>
            <a:r>
              <a:rPr lang="zh-CN" altLang="zh-CN" sz="1600" dirty="0"/>
              <a:t>指的是流程流转到本节点时，若“必须修改的节点”中有处理人为空的节点，则本节点的处理人必须往那些节点中添加处理人。</a:t>
            </a:r>
          </a:p>
        </p:txBody>
      </p:sp>
      <p:sp>
        <p:nvSpPr>
          <p:cNvPr id="8" name="文本框 7"/>
          <p:cNvSpPr txBox="1"/>
          <p:nvPr/>
        </p:nvSpPr>
        <p:spPr>
          <a:xfrm>
            <a:off x="6806492" y="2478468"/>
            <a:ext cx="4882261" cy="830997"/>
          </a:xfrm>
          <a:prstGeom prst="rect">
            <a:avLst/>
          </a:prstGeom>
          <a:noFill/>
        </p:spPr>
        <p:txBody>
          <a:bodyPr wrap="square" rtlCol="0">
            <a:spAutoFit/>
          </a:bodyPr>
          <a:lstStyle/>
          <a:p>
            <a:r>
              <a:rPr lang="zh-CN" altLang="zh-CN" sz="1600" b="1" dirty="0">
                <a:solidFill>
                  <a:srgbClr val="FF0000"/>
                </a:solidFill>
              </a:rPr>
              <a:t>可查看意见的节点</a:t>
            </a:r>
            <a:r>
              <a:rPr lang="zh-CN" altLang="zh-CN" sz="1600" dirty="0">
                <a:solidFill>
                  <a:srgbClr val="FF0000"/>
                </a:solidFill>
              </a:rPr>
              <a:t>：</a:t>
            </a:r>
            <a:r>
              <a:rPr lang="zh-CN" altLang="zh-CN" sz="1600" dirty="0"/>
              <a:t>指的是可查看此节点审批意见的节点（处理人）。节点意见属于保密性能，需要控制阅读权限时可使用此功能。</a:t>
            </a:r>
          </a:p>
        </p:txBody>
      </p:sp>
      <p:sp>
        <p:nvSpPr>
          <p:cNvPr id="9" name="文本框 8"/>
          <p:cNvSpPr txBox="1"/>
          <p:nvPr/>
        </p:nvSpPr>
        <p:spPr>
          <a:xfrm>
            <a:off x="6806492" y="3332316"/>
            <a:ext cx="4882261" cy="1569660"/>
          </a:xfrm>
          <a:prstGeom prst="rect">
            <a:avLst/>
          </a:prstGeom>
          <a:noFill/>
        </p:spPr>
        <p:txBody>
          <a:bodyPr wrap="square" rtlCol="0">
            <a:spAutoFit/>
          </a:bodyPr>
          <a:lstStyle/>
          <a:p>
            <a:r>
              <a:rPr lang="zh-CN" altLang="zh-CN" sz="1600" b="1" dirty="0">
                <a:solidFill>
                  <a:srgbClr val="FF0000"/>
                </a:solidFill>
              </a:rPr>
              <a:t>其他可阅读者</a:t>
            </a:r>
            <a:r>
              <a:rPr lang="zh-CN" altLang="zh-CN" sz="1600" dirty="0">
                <a:solidFill>
                  <a:srgbClr val="FF0000"/>
                </a:solidFill>
              </a:rPr>
              <a:t>：</a:t>
            </a:r>
            <a:r>
              <a:rPr lang="zh-CN" altLang="zh-CN" sz="1600" dirty="0"/>
              <a:t>对于非流程节点处理人的其它人员需要阅读本节点审批意见时，可在此处配置。</a:t>
            </a:r>
          </a:p>
          <a:p>
            <a:r>
              <a:rPr lang="zh-CN" altLang="zh-CN" sz="1600" dirty="0"/>
              <a:t>注意：如果可查看意见的节点和其他可阅读者都没进行配置时，则节点意见权限属于开放状态，所有人都可以阅读；一旦之中有任意一个进行了配置，则节点意见权限被控制。</a:t>
            </a:r>
          </a:p>
        </p:txBody>
      </p:sp>
      <p:sp>
        <p:nvSpPr>
          <p:cNvPr id="10" name="文本框 9"/>
          <p:cNvSpPr txBox="1"/>
          <p:nvPr/>
        </p:nvSpPr>
        <p:spPr>
          <a:xfrm>
            <a:off x="6806493" y="4884655"/>
            <a:ext cx="4882261" cy="830997"/>
          </a:xfrm>
          <a:prstGeom prst="rect">
            <a:avLst/>
          </a:prstGeom>
          <a:noFill/>
        </p:spPr>
        <p:txBody>
          <a:bodyPr wrap="square" rtlCol="0">
            <a:spAutoFit/>
          </a:bodyPr>
          <a:lstStyle/>
          <a:p>
            <a:r>
              <a:rPr lang="zh-CN" altLang="zh-CN" sz="1600" b="1" dirty="0">
                <a:solidFill>
                  <a:srgbClr val="FF0000"/>
                </a:solidFill>
              </a:rPr>
              <a:t>处理人可修改意见查看权限</a:t>
            </a:r>
            <a:r>
              <a:rPr lang="zh-CN" altLang="zh-CN" sz="1600" dirty="0">
                <a:solidFill>
                  <a:srgbClr val="FF0000"/>
                </a:solidFill>
              </a:rPr>
              <a:t>：</a:t>
            </a:r>
            <a:r>
              <a:rPr lang="zh-CN" altLang="zh-CN" sz="1600" dirty="0"/>
              <a:t>指的是流程流转到本节点时，节点处理人可修改上面两项“可查看意见的节点”和“其他可阅读者”。</a:t>
            </a:r>
          </a:p>
        </p:txBody>
      </p:sp>
      <p:sp>
        <p:nvSpPr>
          <p:cNvPr id="11" name="文本框 10"/>
          <p:cNvSpPr txBox="1"/>
          <p:nvPr/>
        </p:nvSpPr>
        <p:spPr>
          <a:xfrm>
            <a:off x="6823793" y="5735496"/>
            <a:ext cx="4882261" cy="830997"/>
          </a:xfrm>
          <a:prstGeom prst="rect">
            <a:avLst/>
          </a:prstGeom>
          <a:noFill/>
        </p:spPr>
        <p:txBody>
          <a:bodyPr wrap="square" rtlCol="0">
            <a:spAutoFit/>
          </a:bodyPr>
          <a:lstStyle/>
          <a:p>
            <a:r>
              <a:rPr lang="zh-CN" altLang="zh-CN" sz="1600" b="1" dirty="0">
                <a:solidFill>
                  <a:srgbClr val="FF0000"/>
                </a:solidFill>
              </a:rPr>
              <a:t>可修改流程</a:t>
            </a:r>
            <a:r>
              <a:rPr lang="zh-CN" altLang="zh-CN" sz="1600" dirty="0">
                <a:solidFill>
                  <a:srgbClr val="FF0000"/>
                </a:solidFill>
              </a:rPr>
              <a:t>：</a:t>
            </a:r>
            <a:r>
              <a:rPr lang="zh-CN" altLang="zh-CN" sz="1600" dirty="0"/>
              <a:t>是，流程流转到本节点时，本节点的处理人可修改整个流程（除本节点不能修改外）。</a:t>
            </a:r>
            <a:endParaRPr lang="zh-CN" altLang="en-US"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2" name="椭圆 11"/>
          <p:cNvSpPr/>
          <p:nvPr/>
        </p:nvSpPr>
        <p:spPr bwMode="auto">
          <a:xfrm>
            <a:off x="1677409" y="2180155"/>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flipV="1">
            <a:off x="2686811" y="915760"/>
            <a:ext cx="4026663" cy="1342296"/>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6" name="椭圆 15"/>
          <p:cNvSpPr/>
          <p:nvPr/>
        </p:nvSpPr>
        <p:spPr bwMode="auto">
          <a:xfrm>
            <a:off x="1677409" y="3025356"/>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7" name="直接箭头连接符 16"/>
          <p:cNvCxnSpPr>
            <a:endCxn id="5" idx="1"/>
          </p:cNvCxnSpPr>
          <p:nvPr/>
        </p:nvCxnSpPr>
        <p:spPr bwMode="auto">
          <a:xfrm flipV="1">
            <a:off x="2646203" y="2053995"/>
            <a:ext cx="4160289" cy="1073908"/>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9" name="椭圆 18"/>
          <p:cNvSpPr/>
          <p:nvPr/>
        </p:nvSpPr>
        <p:spPr bwMode="auto">
          <a:xfrm>
            <a:off x="1677409" y="3848917"/>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0" name="直接箭头连接符 19"/>
          <p:cNvCxnSpPr>
            <a:endCxn id="8" idx="1"/>
          </p:cNvCxnSpPr>
          <p:nvPr/>
        </p:nvCxnSpPr>
        <p:spPr bwMode="auto">
          <a:xfrm flipV="1">
            <a:off x="2739219" y="2893967"/>
            <a:ext cx="4067273" cy="1041617"/>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23" name="椭圆 22"/>
          <p:cNvSpPr/>
          <p:nvPr/>
        </p:nvSpPr>
        <p:spPr bwMode="auto">
          <a:xfrm>
            <a:off x="1677409" y="4609476"/>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4" name="直接箭头连接符 23"/>
          <p:cNvCxnSpPr>
            <a:stCxn id="23" idx="6"/>
          </p:cNvCxnSpPr>
          <p:nvPr/>
        </p:nvCxnSpPr>
        <p:spPr bwMode="auto">
          <a:xfrm flipV="1">
            <a:off x="2686812" y="3536504"/>
            <a:ext cx="4136981" cy="1268915"/>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26" name="椭圆 25"/>
          <p:cNvSpPr/>
          <p:nvPr/>
        </p:nvSpPr>
        <p:spPr bwMode="auto">
          <a:xfrm>
            <a:off x="1677409" y="5060527"/>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7" name="直接箭头连接符 26"/>
          <p:cNvCxnSpPr/>
          <p:nvPr/>
        </p:nvCxnSpPr>
        <p:spPr bwMode="auto">
          <a:xfrm flipV="1">
            <a:off x="2739219" y="5045465"/>
            <a:ext cx="4084574" cy="234917"/>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29" name="椭圆 28"/>
          <p:cNvSpPr/>
          <p:nvPr/>
        </p:nvSpPr>
        <p:spPr bwMode="auto">
          <a:xfrm>
            <a:off x="1677408" y="5500324"/>
            <a:ext cx="1009403" cy="391886"/>
          </a:xfrm>
          <a:prstGeom prst="ellipse">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0" name="直接箭头连接符 29"/>
          <p:cNvCxnSpPr/>
          <p:nvPr/>
        </p:nvCxnSpPr>
        <p:spPr bwMode="auto">
          <a:xfrm>
            <a:off x="2686811" y="5763563"/>
            <a:ext cx="4136982" cy="128647"/>
          </a:xfrm>
          <a:prstGeom prst="straightConnector1">
            <a:avLst/>
          </a:prstGeom>
          <a:ln>
            <a:solidFill>
              <a:srgbClr val="92D05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25"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105928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heel(1)">
                                      <p:cBhvr>
                                        <p:cTn id="39" dur="2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heel(1)">
                                      <p:cBhvr>
                                        <p:cTn id="55" dur="20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heel(1)">
                                      <p:cBhvr>
                                        <p:cTn id="71" dur="2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ppt_x"/>
                                          </p:val>
                                        </p:tav>
                                        <p:tav tm="100000">
                                          <p:val>
                                            <p:strVal val="#ppt_x"/>
                                          </p:val>
                                        </p:tav>
                                      </p:tavLst>
                                    </p:anim>
                                    <p:anim calcmode="lin" valueType="num">
                                      <p:cBhvr additive="base">
                                        <p:cTn id="8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20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2" grpId="0" bldLvl="0" animBg="1"/>
      <p:bldP spid="16" grpId="0" bldLvl="0" animBg="1"/>
      <p:bldP spid="19" grpId="0" bldLvl="0" animBg="1"/>
      <p:bldP spid="23" grpId="0" bldLvl="0" animBg="1"/>
      <p:bldP spid="26" grpId="0" bldLvl="0" animBg="1"/>
      <p:bldP spid="2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9" name="标题 2"/>
          <p:cNvSpPr>
            <a:spLocks noGrp="1"/>
          </p:cNvSpPr>
          <p:nvPr>
            <p:ph type="ctrTitle" sz="quarter"/>
          </p:nvPr>
        </p:nvSpPr>
        <p:spPr>
          <a:xfrm>
            <a:off x="138545" y="286270"/>
            <a:ext cx="5217226" cy="641985"/>
          </a:xfrm>
        </p:spPr>
        <p:txBody>
          <a:bodyPr>
            <a:normAutofit fontScale="90000"/>
          </a:bodyPr>
          <a:lstStyle/>
          <a:p>
            <a:pPr algn="l"/>
            <a:r>
              <a:rPr lang="zh-CN" altLang="en-US" sz="2800" dirty="0"/>
              <a:t>第一章：费控基础数据建立</a:t>
            </a:r>
            <a:r>
              <a:rPr lang="zh-CN" altLang="en-US" sz="1600" dirty="0"/>
              <a:t>：公共信息</a:t>
            </a:r>
            <a:br>
              <a:rPr lang="zh-CN" altLang="en-US" sz="1600" dirty="0"/>
            </a:br>
            <a:endParaRPr lang="zh-CN" altLang="en-US" sz="2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5" name="图片 4"/>
          <p:cNvPicPr>
            <a:picLocks noChangeAspect="1"/>
          </p:cNvPicPr>
          <p:nvPr/>
        </p:nvPicPr>
        <p:blipFill>
          <a:blip r:embed="rId4"/>
          <a:srcRect/>
          <a:stretch>
            <a:fillRect/>
          </a:stretch>
        </p:blipFill>
        <p:spPr>
          <a:xfrm>
            <a:off x="318655" y="985634"/>
            <a:ext cx="11610109" cy="2194128"/>
          </a:xfrm>
          <a:prstGeom prst="rect">
            <a:avLst/>
          </a:prstGeom>
        </p:spPr>
      </p:pic>
      <p:pic>
        <p:nvPicPr>
          <p:cNvPr id="7" name="图片 6"/>
          <p:cNvPicPr>
            <a:picLocks noChangeAspect="1"/>
          </p:cNvPicPr>
          <p:nvPr/>
        </p:nvPicPr>
        <p:blipFill>
          <a:blip r:embed="rId5"/>
          <a:srcRect/>
          <a:stretch>
            <a:fillRect/>
          </a:stretch>
        </p:blipFill>
        <p:spPr>
          <a:xfrm>
            <a:off x="318654" y="3179762"/>
            <a:ext cx="11610109" cy="2999365"/>
          </a:xfrm>
          <a:prstGeom prst="rect">
            <a:avLst/>
          </a:prstGeom>
        </p:spPr>
      </p:pic>
      <p:sp>
        <p:nvSpPr>
          <p:cNvPr id="8" name="下箭头 7"/>
          <p:cNvSpPr/>
          <p:nvPr/>
        </p:nvSpPr>
        <p:spPr bwMode="auto">
          <a:xfrm>
            <a:off x="9879245" y="2676948"/>
            <a:ext cx="1485441" cy="1179183"/>
          </a:xfrm>
          <a:prstGeom prst="downArrow">
            <a:avLst>
              <a:gd name="adj1" fmla="val 50000"/>
              <a:gd name="adj2" fmla="val 58091"/>
            </a:avLst>
          </a:prstGeom>
          <a:solidFill>
            <a:srgbClr val="82CA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charset="0"/>
                <a:ea typeface="ＭＳ Ｐゴシック" charset="-128"/>
                <a:cs typeface="ＭＳ Ｐゴシック" charset="-128"/>
              </a:rPr>
              <a:t>点击之后弹出页面</a:t>
            </a:r>
          </a:p>
        </p:txBody>
      </p:sp>
      <p:pic>
        <p:nvPicPr>
          <p:cNvPr id="12" name="图片 11"/>
          <p:cNvPicPr>
            <a:picLocks noChangeAspect="1"/>
          </p:cNvPicPr>
          <p:nvPr/>
        </p:nvPicPr>
        <p:blipFill>
          <a:blip r:embed="rId6"/>
          <a:srcRect/>
          <a:stretch>
            <a:fillRect/>
          </a:stretch>
        </p:blipFill>
        <p:spPr>
          <a:xfrm>
            <a:off x="367174" y="3856132"/>
            <a:ext cx="11610110" cy="2115312"/>
          </a:xfrm>
          <a:prstGeom prst="rect">
            <a:avLst/>
          </a:prstGeom>
        </p:spPr>
      </p:pic>
      <p:sp>
        <p:nvSpPr>
          <p:cNvPr id="13" name="文本框 12"/>
          <p:cNvSpPr txBox="1"/>
          <p:nvPr/>
        </p:nvSpPr>
        <p:spPr>
          <a:xfrm>
            <a:off x="6863976" y="4139081"/>
            <a:ext cx="3570208" cy="461665"/>
          </a:xfrm>
          <a:prstGeom prst="rect">
            <a:avLst/>
          </a:prstGeom>
          <a:noFill/>
        </p:spPr>
        <p:txBody>
          <a:bodyPr wrap="none" rtlCol="0">
            <a:spAutoFit/>
          </a:bodyPr>
          <a:lstStyle/>
          <a:p>
            <a:r>
              <a:rPr lang="zh-CN" altLang="en-US" dirty="0">
                <a:solidFill>
                  <a:srgbClr val="FF0000"/>
                </a:solidFill>
                <a:latin typeface="Verdana" pitchFamily="34" charset="0"/>
                <a:ea typeface="黑体" pitchFamily="49" charset="-122"/>
              </a:rPr>
              <a:t>保存之后显示在列表页面</a:t>
            </a:r>
          </a:p>
        </p:txBody>
      </p:sp>
      <p:sp>
        <p:nvSpPr>
          <p:cNvPr id="14" name="文本框 13"/>
          <p:cNvSpPr txBox="1"/>
          <p:nvPr/>
        </p:nvSpPr>
        <p:spPr>
          <a:xfrm>
            <a:off x="1522840" y="5901950"/>
            <a:ext cx="11187289" cy="830997"/>
          </a:xfrm>
          <a:prstGeom prst="rect">
            <a:avLst/>
          </a:prstGeom>
          <a:noFill/>
        </p:spPr>
        <p:txBody>
          <a:bodyPr wrap="square" rtlCol="0">
            <a:spAutoFit/>
          </a:bodyPr>
          <a:lstStyle/>
          <a:p>
            <a:r>
              <a:rPr lang="en-US" altLang="zh-CN" sz="1600" dirty="0">
                <a:solidFill>
                  <a:srgbClr val="FF0000"/>
                </a:solidFill>
                <a:latin typeface="黑体" panose="02010609060101010101" pitchFamily="49" charset="-122"/>
                <a:ea typeface="黑体" panose="02010609060101010101" pitchFamily="49" charset="-122"/>
              </a:rPr>
              <a:t>1</a:t>
            </a:r>
            <a:r>
              <a:rPr lang="zh-CN" altLang="en-US" sz="1600" dirty="0">
                <a:solidFill>
                  <a:srgbClr val="FF0000"/>
                </a:solidFill>
                <a:latin typeface="黑体" panose="02010609060101010101" pitchFamily="49" charset="-122"/>
                <a:ea typeface="黑体" panose="02010609060101010101" pitchFamily="49" charset="-122"/>
              </a:rPr>
              <a:t>、报销单填报授权人设定是为了给一些人因为出差或者其他原因需要由他人代替填单的功能；</a:t>
            </a:r>
            <a:endParaRPr lang="en-US" altLang="zh-CN" sz="1600" dirty="0">
              <a:solidFill>
                <a:srgbClr val="FF0000"/>
              </a:solidFill>
              <a:latin typeface="黑体" panose="02010609060101010101" pitchFamily="49" charset="-122"/>
              <a:ea typeface="黑体" panose="02010609060101010101" pitchFamily="49" charset="-122"/>
            </a:endParaRPr>
          </a:p>
          <a:p>
            <a:r>
              <a:rPr lang="en-US" altLang="zh-CN" sz="1600" dirty="0">
                <a:solidFill>
                  <a:srgbClr val="FF0000"/>
                </a:solidFill>
                <a:latin typeface="黑体" panose="02010609060101010101" pitchFamily="49" charset="-122"/>
                <a:ea typeface="黑体" panose="02010609060101010101" pitchFamily="49" charset="-122"/>
              </a:rPr>
              <a:t>2</a:t>
            </a:r>
            <a:r>
              <a:rPr lang="zh-CN" altLang="en-US" sz="1600" dirty="0">
                <a:solidFill>
                  <a:srgbClr val="FF0000"/>
                </a:solidFill>
                <a:latin typeface="黑体" panose="02010609060101010101" pitchFamily="49" charset="-122"/>
                <a:ea typeface="黑体" panose="02010609060101010101" pitchFamily="49" charset="-122"/>
              </a:rPr>
              <a:t>、授权人：需要由他人给自己填单的人；</a:t>
            </a:r>
            <a:endParaRPr lang="en-US" altLang="zh-CN" sz="1600" dirty="0">
              <a:solidFill>
                <a:srgbClr val="FF0000"/>
              </a:solidFill>
              <a:latin typeface="黑体" panose="02010609060101010101" pitchFamily="49" charset="-122"/>
              <a:ea typeface="黑体" panose="02010609060101010101" pitchFamily="49" charset="-122"/>
            </a:endParaRPr>
          </a:p>
          <a:p>
            <a:r>
              <a:rPr lang="en-US" altLang="zh-CN" sz="1600" dirty="0">
                <a:solidFill>
                  <a:srgbClr val="FF0000"/>
                </a:solidFill>
                <a:latin typeface="黑体" panose="02010609060101010101" pitchFamily="49" charset="-122"/>
                <a:ea typeface="黑体" panose="02010609060101010101" pitchFamily="49" charset="-122"/>
              </a:rPr>
              <a:t>3</a:t>
            </a:r>
            <a:r>
              <a:rPr lang="zh-CN" altLang="en-US" sz="1600" dirty="0">
                <a:solidFill>
                  <a:srgbClr val="FF0000"/>
                </a:solidFill>
                <a:latin typeface="黑体" panose="02010609060101010101" pitchFamily="49" charset="-122"/>
                <a:ea typeface="黑体" panose="02010609060101010101" pitchFamily="49" charset="-122"/>
              </a:rPr>
              <a:t>、被授权人：授权他人代报销</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借款。</a:t>
            </a:r>
          </a:p>
        </p:txBody>
      </p:sp>
    </p:spTree>
    <p:extLst>
      <p:ext uri="{BB962C8B-B14F-4D97-AF65-F5344CB8AC3E}">
        <p14:creationId xmlns:p14="http://schemas.microsoft.com/office/powerpoint/2010/main" val="4600529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4535"/>
            <a:ext cx="6621463" cy="560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4" name="椭圆 3"/>
          <p:cNvSpPr/>
          <p:nvPr/>
        </p:nvSpPr>
        <p:spPr bwMode="auto">
          <a:xfrm>
            <a:off x="453793" y="3544700"/>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9" name="直接箭头连接符 8"/>
          <p:cNvCxnSpPr>
            <a:stCxn id="4" idx="6"/>
          </p:cNvCxnSpPr>
          <p:nvPr/>
        </p:nvCxnSpPr>
        <p:spPr bwMode="auto">
          <a:xfrm flipV="1">
            <a:off x="1106935" y="1752600"/>
            <a:ext cx="5846715" cy="1952417"/>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标题 2"/>
          <p:cNvSpPr>
            <a:spLocks noGrp="1"/>
          </p:cNvSpPr>
          <p:nvPr>
            <p:ph type="ctrTitle" sz="quarter"/>
          </p:nvPr>
        </p:nvSpPr>
        <p:spPr>
          <a:xfrm>
            <a:off x="138545" y="146051"/>
            <a:ext cx="9045676" cy="641985"/>
          </a:xfrm>
        </p:spPr>
        <p:txBody>
          <a:bodyPr/>
          <a:lstStyle/>
          <a:p>
            <a:pPr algn="l"/>
            <a:r>
              <a:rPr lang="zh-CN" altLang="en-US" sz="2400" dirty="0"/>
              <a:t>第三章   事前类别及流程维护  </a:t>
            </a:r>
            <a:r>
              <a:rPr lang="zh-CN" altLang="en-US" sz="1600" dirty="0"/>
              <a:t>附加选项</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 y="4470400"/>
            <a:ext cx="9536113"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椭圆 25"/>
          <p:cNvSpPr/>
          <p:nvPr/>
        </p:nvSpPr>
        <p:spPr bwMode="auto">
          <a:xfrm>
            <a:off x="3267860" y="3304800"/>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7" name="直接箭头连接符 26"/>
          <p:cNvCxnSpPr/>
          <p:nvPr/>
        </p:nvCxnSpPr>
        <p:spPr bwMode="auto">
          <a:xfrm flipV="1">
            <a:off x="3921002" y="2070100"/>
            <a:ext cx="3032648" cy="1395018"/>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3" name="圆角矩形 12"/>
          <p:cNvSpPr/>
          <p:nvPr/>
        </p:nvSpPr>
        <p:spPr>
          <a:xfrm>
            <a:off x="6953650" y="1505068"/>
            <a:ext cx="4768450" cy="254623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凭证节点</a:t>
            </a:r>
            <a:r>
              <a:rPr lang="en-US" altLang="zh-CN" sz="1400" dirty="0"/>
              <a:t>【</a:t>
            </a:r>
            <a:r>
              <a:rPr lang="zh-CN" altLang="en-US" sz="1400" dirty="0"/>
              <a:t>制证</a:t>
            </a:r>
            <a:r>
              <a:rPr lang="en-US" altLang="zh-CN" sz="1400" dirty="0"/>
              <a:t>】</a:t>
            </a:r>
            <a:r>
              <a:rPr lang="zh-CN" altLang="en-US" sz="1400" dirty="0"/>
              <a:t>按钮正常操作需要满足条件</a:t>
            </a:r>
            <a:endParaRPr lang="en-US" altLang="zh-CN" sz="1400" dirty="0"/>
          </a:p>
          <a:p>
            <a:r>
              <a:rPr lang="zh-CN" altLang="en-US" sz="1400" dirty="0"/>
              <a:t>记账公司中的财务人员</a:t>
            </a:r>
            <a:r>
              <a:rPr lang="en-US" altLang="zh-CN" sz="1400" dirty="0"/>
              <a:t>+</a:t>
            </a:r>
            <a:r>
              <a:rPr lang="zh-CN" altLang="en-US" sz="1400" dirty="0"/>
              <a:t>附加选项</a:t>
            </a:r>
            <a:r>
              <a:rPr lang="en-US" altLang="zh-CN" sz="1400" dirty="0"/>
              <a:t>+</a:t>
            </a:r>
            <a:r>
              <a:rPr lang="zh-CN" altLang="en-US" sz="1400" dirty="0"/>
              <a:t>待制证（需配置事件）</a:t>
            </a:r>
            <a:r>
              <a:rPr lang="en-US" altLang="zh-CN" sz="1400" dirty="0"/>
              <a:t>+</a:t>
            </a:r>
            <a:r>
              <a:rPr lang="zh-CN" altLang="en-US" sz="1400" dirty="0"/>
              <a:t>凭证中心后台默认权限，记账亦然（先制证后记账）</a:t>
            </a:r>
            <a:endParaRPr lang="en-US" altLang="zh-CN" sz="1400" dirty="0"/>
          </a:p>
          <a:p>
            <a:endParaRPr lang="en-US" altLang="zh-CN" sz="1400" dirty="0"/>
          </a:p>
          <a:p>
            <a:r>
              <a:rPr lang="zh-CN" altLang="en-US" sz="1400" dirty="0"/>
              <a:t>付款之前的节点需要配置“待付款”节点进入事件</a:t>
            </a:r>
            <a:endParaRPr lang="en-US" altLang="zh-CN" sz="1400" dirty="0"/>
          </a:p>
          <a:p>
            <a:r>
              <a:rPr lang="zh-CN" altLang="en-US" sz="1400" dirty="0"/>
              <a:t>制证之前的节点需要配置“已付款、待制证”节点进入事件</a:t>
            </a:r>
            <a:endParaRPr lang="en-US" altLang="zh-CN" sz="1400" dirty="0"/>
          </a:p>
          <a:p>
            <a:r>
              <a:rPr lang="zh-CN" altLang="en-US" sz="1400" dirty="0"/>
              <a:t>记账之后的节点需要配置“已记账”节点结束事件</a:t>
            </a:r>
            <a:endParaRPr lang="en-US" altLang="zh-CN" sz="1400" dirty="0"/>
          </a:p>
          <a:p>
            <a:endParaRPr lang="zh-CN" altLang="en-US" sz="1400" dirty="0"/>
          </a:p>
        </p:txBody>
      </p:sp>
      <p:sp>
        <p:nvSpPr>
          <p:cNvPr id="30" name="圆角矩形标注 29"/>
          <p:cNvSpPr/>
          <p:nvPr/>
        </p:nvSpPr>
        <p:spPr>
          <a:xfrm>
            <a:off x="3723957" y="4622800"/>
            <a:ext cx="1406843" cy="698500"/>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事件配置</a:t>
            </a:r>
          </a:p>
        </p:txBody>
      </p:sp>
    </p:spTree>
    <p:extLst>
      <p:ext uri="{BB962C8B-B14F-4D97-AF65-F5344CB8AC3E}">
        <p14:creationId xmlns:p14="http://schemas.microsoft.com/office/powerpoint/2010/main" val="61129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heel(1)">
                                      <p:cBhvr>
                                        <p:cTn id="24" dur="2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051"/>
                                        </p:tgtEl>
                                        <p:attrNameLst>
                                          <p:attrName>style.visibility</p:attrName>
                                        </p:attrNameLst>
                                      </p:cBhvr>
                                      <p:to>
                                        <p:strVal val="visible"/>
                                      </p:to>
                                    </p:set>
                                    <p:animEffect transition="in" filter="barn(inVertical)">
                                      <p:cBhvr>
                                        <p:cTn id="4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6" grpId="0" bldLvl="0" animBg="1"/>
      <p:bldP spid="13"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pic>
        <p:nvPicPr>
          <p:cNvPr id="5" name="图片 4"/>
          <p:cNvPicPr>
            <a:picLocks noChangeAspect="1"/>
          </p:cNvPicPr>
          <p:nvPr/>
        </p:nvPicPr>
        <p:blipFill>
          <a:blip r:embed="rId2"/>
          <a:srcRect/>
          <a:stretch>
            <a:fillRect/>
          </a:stretch>
        </p:blipFill>
        <p:spPr>
          <a:xfrm>
            <a:off x="324148" y="928255"/>
            <a:ext cx="11576908" cy="5403272"/>
          </a:xfrm>
          <a:prstGeom prst="rect">
            <a:avLst/>
          </a:prstGeom>
        </p:spPr>
      </p:pic>
      <p:sp>
        <p:nvSpPr>
          <p:cNvPr id="8" name="椭圆 7"/>
          <p:cNvSpPr/>
          <p:nvPr/>
        </p:nvSpPr>
        <p:spPr bwMode="auto">
          <a:xfrm>
            <a:off x="4476997" y="2197666"/>
            <a:ext cx="985652" cy="225631"/>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 name="直接箭头连接符 9"/>
          <p:cNvCxnSpPr/>
          <p:nvPr/>
        </p:nvCxnSpPr>
        <p:spPr bwMode="auto">
          <a:xfrm flipH="1">
            <a:off x="4322833" y="2401999"/>
            <a:ext cx="451263" cy="890650"/>
          </a:xfrm>
          <a:prstGeom prst="straightConnector1">
            <a:avLst/>
          </a:prstGeom>
          <a:solidFill>
            <a:schemeClr val="accent1"/>
          </a:solidFill>
          <a:ln w="57150" cap="flat" cmpd="sng" algn="ctr">
            <a:solidFill>
              <a:srgbClr val="00B050"/>
            </a:solidFill>
            <a:prstDash val="solid"/>
            <a:round/>
            <a:headEnd type="none" w="med" len="med"/>
            <a:tailEnd type="triangle"/>
          </a:ln>
        </p:spPr>
      </p:cxnSp>
      <p:pic>
        <p:nvPicPr>
          <p:cNvPr id="11" name="图片 10"/>
          <p:cNvPicPr>
            <a:picLocks noChangeAspect="1"/>
          </p:cNvPicPr>
          <p:nvPr/>
        </p:nvPicPr>
        <p:blipFill>
          <a:blip r:embed="rId3"/>
          <a:srcRect/>
          <a:stretch>
            <a:fillRect/>
          </a:stretch>
        </p:blipFill>
        <p:spPr>
          <a:xfrm>
            <a:off x="944302" y="3261277"/>
            <a:ext cx="6153150" cy="1171575"/>
          </a:xfrm>
          <a:prstGeom prst="rect">
            <a:avLst/>
          </a:prstGeom>
        </p:spPr>
      </p:pic>
      <p:sp>
        <p:nvSpPr>
          <p:cNvPr id="12" name="椭圆 11"/>
          <p:cNvSpPr/>
          <p:nvPr/>
        </p:nvSpPr>
        <p:spPr bwMode="auto">
          <a:xfrm>
            <a:off x="5473844" y="2209047"/>
            <a:ext cx="985652" cy="225631"/>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3" name="直接箭头连接符 12"/>
          <p:cNvCxnSpPr/>
          <p:nvPr/>
        </p:nvCxnSpPr>
        <p:spPr bwMode="auto">
          <a:xfrm>
            <a:off x="6350680" y="2433549"/>
            <a:ext cx="572098" cy="857788"/>
          </a:xfrm>
          <a:prstGeom prst="straightConnector1">
            <a:avLst/>
          </a:prstGeom>
          <a:solidFill>
            <a:schemeClr val="accent1"/>
          </a:solidFill>
          <a:ln w="57150" cap="flat" cmpd="sng" algn="ctr">
            <a:solidFill>
              <a:srgbClr val="00B050"/>
            </a:solidFill>
            <a:prstDash val="solid"/>
            <a:round/>
            <a:headEnd type="none" w="med" len="med"/>
            <a:tailEnd type="triangle"/>
          </a:ln>
        </p:spPr>
      </p:cxnSp>
      <p:pic>
        <p:nvPicPr>
          <p:cNvPr id="15" name="图片 14"/>
          <p:cNvPicPr>
            <a:picLocks noChangeAspect="1"/>
          </p:cNvPicPr>
          <p:nvPr/>
        </p:nvPicPr>
        <p:blipFill>
          <a:blip r:embed="rId4"/>
          <a:srcRect/>
          <a:stretch>
            <a:fillRect/>
          </a:stretch>
        </p:blipFill>
        <p:spPr>
          <a:xfrm>
            <a:off x="3234930" y="3232868"/>
            <a:ext cx="8096250" cy="3067050"/>
          </a:xfrm>
          <a:prstGeom prst="rect">
            <a:avLst/>
          </a:prstGeom>
        </p:spPr>
      </p:pic>
      <p:sp>
        <p:nvSpPr>
          <p:cNvPr id="3" name="文本框 2"/>
          <p:cNvSpPr txBox="1"/>
          <p:nvPr/>
        </p:nvSpPr>
        <p:spPr>
          <a:xfrm>
            <a:off x="623745" y="2877578"/>
            <a:ext cx="3010535" cy="338554"/>
          </a:xfrm>
          <a:prstGeom prst="rect">
            <a:avLst/>
          </a:prstGeom>
          <a:noFill/>
        </p:spPr>
        <p:txBody>
          <a:bodyPr wrap="square" rtlCol="0">
            <a:spAutoFit/>
          </a:bodyPr>
          <a:lstStyle/>
          <a:p>
            <a:r>
              <a:rPr lang="zh-CN" altLang="en-US" sz="1600" dirty="0">
                <a:solidFill>
                  <a:srgbClr val="FF0000"/>
                </a:solidFill>
                <a:latin typeface="Verdana" pitchFamily="34" charset="0"/>
                <a:ea typeface="黑体" pitchFamily="49" charset="-122"/>
              </a:rPr>
              <a:t>此来源为模块中的编号规则</a:t>
            </a:r>
          </a:p>
        </p:txBody>
      </p:sp>
      <p:sp>
        <p:nvSpPr>
          <p:cNvPr id="14" name="标题 2"/>
          <p:cNvSpPr>
            <a:spLocks noGrp="1"/>
          </p:cNvSpPr>
          <p:nvPr>
            <p:ph type="ctrTitle" sz="quarter"/>
          </p:nvPr>
        </p:nvSpPr>
        <p:spPr>
          <a:xfrm>
            <a:off x="138545" y="286270"/>
            <a:ext cx="9045676" cy="641985"/>
          </a:xfrm>
        </p:spPr>
        <p:txBody>
          <a:bodyPr/>
          <a:lstStyle/>
          <a:p>
            <a:pPr algn="l"/>
            <a:r>
              <a:rPr lang="zh-CN" altLang="en-US" sz="2400" dirty="0"/>
              <a:t>第三章   事前类别及流程维护</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9" name="文本框 8"/>
          <p:cNvSpPr txBox="1"/>
          <p:nvPr/>
        </p:nvSpPr>
        <p:spPr>
          <a:xfrm>
            <a:off x="434984" y="1410269"/>
            <a:ext cx="2072884" cy="707886"/>
          </a:xfrm>
          <a:prstGeom prst="rect">
            <a:avLst/>
          </a:prstGeom>
          <a:noFill/>
        </p:spPr>
        <p:txBody>
          <a:bodyPr wrap="square" rtlCol="0">
            <a:spAutoFit/>
          </a:bodyPr>
          <a:lstStyle/>
          <a:p>
            <a:r>
              <a:rPr lang="zh-CN" altLang="en-US" b="1" dirty="0">
                <a:solidFill>
                  <a:srgbClr val="FF0000"/>
                </a:solidFill>
                <a:latin typeface="宋体" pitchFamily="2" charset="-122"/>
                <a:ea typeface="宋体" pitchFamily="2" charset="-122"/>
              </a:rPr>
              <a:t>编号规则设置</a:t>
            </a:r>
          </a:p>
          <a:p>
            <a:endParaRPr lang="zh-CN" altLang="en-US" sz="1600" dirty="0">
              <a:latin typeface="Verdana" pitchFamily="34" charset="0"/>
              <a:ea typeface="黑体" pitchFamily="49" charset="-122"/>
            </a:endParaRPr>
          </a:p>
        </p:txBody>
      </p:sp>
    </p:spTree>
    <p:extLst>
      <p:ext uri="{BB962C8B-B14F-4D97-AF65-F5344CB8AC3E}">
        <p14:creationId xmlns:p14="http://schemas.microsoft.com/office/powerpoint/2010/main" val="143004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barn(inVertical)">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3"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15" y="941387"/>
            <a:ext cx="10602913" cy="591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8" name="椭圆 7"/>
          <p:cNvSpPr/>
          <p:nvPr/>
        </p:nvSpPr>
        <p:spPr bwMode="auto">
          <a:xfrm>
            <a:off x="1035297" y="1498600"/>
            <a:ext cx="985652" cy="1181100"/>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 name="直接箭头连接符 9"/>
          <p:cNvCxnSpPr/>
          <p:nvPr/>
        </p:nvCxnSpPr>
        <p:spPr bwMode="auto">
          <a:xfrm flipV="1">
            <a:off x="2020949" y="1384300"/>
            <a:ext cx="2957451" cy="596900"/>
          </a:xfrm>
          <a:prstGeom prst="straightConnector1">
            <a:avLst/>
          </a:prstGeom>
          <a:solidFill>
            <a:schemeClr val="accent1"/>
          </a:solidFill>
          <a:ln w="57150" cap="flat" cmpd="sng" algn="ctr">
            <a:solidFill>
              <a:srgbClr val="00B050"/>
            </a:solidFill>
            <a:prstDash val="solid"/>
            <a:round/>
            <a:headEnd type="none" w="med" len="med"/>
            <a:tailEnd type="triangle"/>
          </a:ln>
        </p:spPr>
      </p:cxnSp>
      <p:sp>
        <p:nvSpPr>
          <p:cNvPr id="12" name="椭圆 11"/>
          <p:cNvSpPr/>
          <p:nvPr/>
        </p:nvSpPr>
        <p:spPr bwMode="auto">
          <a:xfrm>
            <a:off x="9029844" y="3583090"/>
            <a:ext cx="985652" cy="225631"/>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3" name="直接箭头连接符 12"/>
          <p:cNvCxnSpPr>
            <a:stCxn id="12" idx="2"/>
          </p:cNvCxnSpPr>
          <p:nvPr/>
        </p:nvCxnSpPr>
        <p:spPr bwMode="auto">
          <a:xfrm flipH="1" flipV="1">
            <a:off x="5080000" y="1497115"/>
            <a:ext cx="3949844" cy="2198791"/>
          </a:xfrm>
          <a:prstGeom prst="straightConnector1">
            <a:avLst/>
          </a:prstGeom>
          <a:solidFill>
            <a:schemeClr val="accent1"/>
          </a:solidFill>
          <a:ln w="57150" cap="flat" cmpd="sng" algn="ctr">
            <a:solidFill>
              <a:srgbClr val="00B050"/>
            </a:solidFill>
            <a:prstDash val="solid"/>
            <a:round/>
            <a:headEnd type="none" w="med" len="med"/>
            <a:tailEnd type="triangle"/>
          </a:ln>
        </p:spPr>
      </p:cxnSp>
      <p:sp>
        <p:nvSpPr>
          <p:cNvPr id="14" name="标题 2"/>
          <p:cNvSpPr>
            <a:spLocks noGrp="1"/>
          </p:cNvSpPr>
          <p:nvPr>
            <p:ph type="ctrTitle" sz="quarter"/>
          </p:nvPr>
        </p:nvSpPr>
        <p:spPr>
          <a:xfrm>
            <a:off x="138545" y="286270"/>
            <a:ext cx="9045676" cy="641985"/>
          </a:xfrm>
        </p:spPr>
        <p:txBody>
          <a:bodyPr/>
          <a:lstStyle/>
          <a:p>
            <a:pPr algn="l"/>
            <a:r>
              <a:rPr lang="zh-CN" altLang="en-US" sz="2400" dirty="0"/>
              <a:t>第三章   事前申请   </a:t>
            </a:r>
            <a:r>
              <a:rPr lang="zh-CN" altLang="en-US" sz="1600" dirty="0"/>
              <a:t>申请单据功能</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8" name="圆角矩形标注 17"/>
          <p:cNvSpPr/>
          <p:nvPr/>
        </p:nvSpPr>
        <p:spPr>
          <a:xfrm>
            <a:off x="4812504" y="809752"/>
            <a:ext cx="1626396" cy="612648"/>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新建入口</a:t>
            </a:r>
          </a:p>
        </p:txBody>
      </p:sp>
      <p:sp>
        <p:nvSpPr>
          <p:cNvPr id="20" name="椭圆 19"/>
          <p:cNvSpPr/>
          <p:nvPr/>
        </p:nvSpPr>
        <p:spPr bwMode="auto">
          <a:xfrm>
            <a:off x="7005771" y="3739714"/>
            <a:ext cx="985652" cy="3118285"/>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圆角矩形标注 18"/>
          <p:cNvSpPr/>
          <p:nvPr/>
        </p:nvSpPr>
        <p:spPr>
          <a:xfrm>
            <a:off x="8445499" y="3899693"/>
            <a:ext cx="3622791" cy="1802607"/>
          </a:xfrm>
          <a:prstGeom prst="wedgeRoundRectCallout">
            <a:avLst>
              <a:gd name="adj1" fmla="val -65463"/>
              <a:gd name="adj2" fmla="val 10247"/>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FF0000"/>
                </a:solidFill>
                <a:latin typeface="微软雅黑" panose="020B0503020204020204" pitchFamily="34" charset="-122"/>
                <a:ea typeface="微软雅黑" panose="020B0503020204020204" pitchFamily="34" charset="-122"/>
              </a:rPr>
              <a:t>未报销未关闭：</a:t>
            </a:r>
            <a:r>
              <a:rPr lang="zh-CN" altLang="en-US" sz="1400" dirty="0">
                <a:latin typeface="微软雅黑" panose="020B0503020204020204" pitchFamily="34" charset="-122"/>
                <a:ea typeface="微软雅黑" panose="020B0503020204020204" pitchFamily="34" charset="-122"/>
              </a:rPr>
              <a:t>没有被报销关联没有关闭</a:t>
            </a:r>
            <a:endParaRPr lang="en-US" altLang="zh-CN" sz="1400" dirty="0">
              <a:latin typeface="微软雅黑" panose="020B0503020204020204" pitchFamily="34" charset="-122"/>
              <a:ea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rPr>
              <a:t>已关闭：</a:t>
            </a:r>
            <a:r>
              <a:rPr lang="zh-CN" altLang="en-US" sz="1400" dirty="0">
                <a:latin typeface="微软雅黑" panose="020B0503020204020204" pitchFamily="34" charset="-122"/>
                <a:ea typeface="微软雅黑" panose="020B0503020204020204" pitchFamily="34" charset="-122"/>
              </a:rPr>
              <a:t>手动关闭与自动关闭（报销单中勾选关闭事前）</a:t>
            </a:r>
            <a:endParaRPr lang="en-US" altLang="zh-CN" sz="1400" dirty="0">
              <a:latin typeface="微软雅黑" panose="020B0503020204020204" pitchFamily="34" charset="-122"/>
              <a:ea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rPr>
              <a:t>已报销未关闭：</a:t>
            </a:r>
            <a:r>
              <a:rPr lang="zh-CN" altLang="en-US" sz="1400" dirty="0">
                <a:latin typeface="微软雅黑" panose="020B0503020204020204" pitchFamily="34" charset="-122"/>
                <a:ea typeface="微软雅黑" panose="020B0503020204020204" pitchFamily="34" charset="-122"/>
              </a:rPr>
              <a:t>被报销单关联，没有关闭的单据</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关闭的单据未使用金额释放至对应预算中</a:t>
            </a:r>
          </a:p>
        </p:txBody>
      </p:sp>
    </p:spTree>
    <p:extLst>
      <p:ext uri="{BB962C8B-B14F-4D97-AF65-F5344CB8AC3E}">
        <p14:creationId xmlns:p14="http://schemas.microsoft.com/office/powerpoint/2010/main" val="324289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8" grpId="0" animBg="1"/>
      <p:bldP spid="20"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33" y="927101"/>
            <a:ext cx="11526837"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8" name="椭圆 7"/>
          <p:cNvSpPr/>
          <p:nvPr/>
        </p:nvSpPr>
        <p:spPr bwMode="auto">
          <a:xfrm>
            <a:off x="6686797" y="831068"/>
            <a:ext cx="857147" cy="570015"/>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 name="直接箭头连接符 9"/>
          <p:cNvCxnSpPr/>
          <p:nvPr/>
        </p:nvCxnSpPr>
        <p:spPr bwMode="auto">
          <a:xfrm flipH="1" flipV="1">
            <a:off x="6113437" y="927101"/>
            <a:ext cx="706463" cy="304799"/>
          </a:xfrm>
          <a:prstGeom prst="straightConnector1">
            <a:avLst/>
          </a:prstGeom>
          <a:solidFill>
            <a:schemeClr val="accent1"/>
          </a:solidFill>
          <a:ln w="57150" cap="flat" cmpd="sng" algn="ctr">
            <a:solidFill>
              <a:srgbClr val="00B050"/>
            </a:solidFill>
            <a:prstDash val="solid"/>
            <a:round/>
            <a:headEnd type="none" w="med" len="med"/>
            <a:tailEnd type="triangle"/>
          </a:ln>
        </p:spPr>
      </p:cxnSp>
      <p:sp>
        <p:nvSpPr>
          <p:cNvPr id="12" name="椭圆 11"/>
          <p:cNvSpPr/>
          <p:nvPr/>
        </p:nvSpPr>
        <p:spPr bwMode="auto">
          <a:xfrm>
            <a:off x="7623948" y="868425"/>
            <a:ext cx="820696" cy="495300"/>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3" name="直接箭头连接符 12"/>
          <p:cNvCxnSpPr/>
          <p:nvPr/>
        </p:nvCxnSpPr>
        <p:spPr bwMode="auto">
          <a:xfrm flipH="1">
            <a:off x="7010400" y="1231900"/>
            <a:ext cx="1143000" cy="2612282"/>
          </a:xfrm>
          <a:prstGeom prst="straightConnector1">
            <a:avLst/>
          </a:prstGeom>
          <a:solidFill>
            <a:schemeClr val="accent1"/>
          </a:solidFill>
          <a:ln w="57150" cap="flat" cmpd="sng" algn="ctr">
            <a:solidFill>
              <a:srgbClr val="00B050"/>
            </a:solidFill>
            <a:prstDash val="solid"/>
            <a:round/>
            <a:headEnd type="none" w="med" len="med"/>
            <a:tailEnd type="triangle"/>
          </a:ln>
        </p:spPr>
      </p:cxnSp>
      <p:sp>
        <p:nvSpPr>
          <p:cNvPr id="14" name="标题 2"/>
          <p:cNvSpPr>
            <a:spLocks noGrp="1"/>
          </p:cNvSpPr>
          <p:nvPr>
            <p:ph type="ctrTitle" sz="quarter"/>
          </p:nvPr>
        </p:nvSpPr>
        <p:spPr>
          <a:xfrm>
            <a:off x="138545" y="286270"/>
            <a:ext cx="9045676" cy="641985"/>
          </a:xfrm>
        </p:spPr>
        <p:txBody>
          <a:bodyPr/>
          <a:lstStyle/>
          <a:p>
            <a:pPr algn="l"/>
            <a:r>
              <a:rPr lang="zh-CN" altLang="en-US" sz="2400" dirty="0"/>
              <a:t>第三章   事前申请   </a:t>
            </a:r>
            <a:r>
              <a:rPr lang="zh-CN" altLang="en-US" sz="1600" dirty="0"/>
              <a:t>申请单据功能</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8" name="圆角矩形标注 17"/>
          <p:cNvSpPr/>
          <p:nvPr/>
        </p:nvSpPr>
        <p:spPr>
          <a:xfrm>
            <a:off x="4812504" y="235202"/>
            <a:ext cx="3493296" cy="612648"/>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申请单据发布后，查看页面</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申请转报销</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进入关联此单据的报销新建页面</a:t>
            </a:r>
          </a:p>
        </p:txBody>
      </p:sp>
      <p:sp>
        <p:nvSpPr>
          <p:cNvPr id="20" name="圆角矩形标注 19"/>
          <p:cNvSpPr/>
          <p:nvPr/>
        </p:nvSpPr>
        <p:spPr>
          <a:xfrm>
            <a:off x="2286000" y="4108702"/>
            <a:ext cx="5867400" cy="612648"/>
          </a:xfrm>
          <a:prstGeom prst="wedgeRoundRectCallout">
            <a:avLst>
              <a:gd name="adj1" fmla="val 30257"/>
              <a:gd name="adj2" fmla="val -10541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手动关闭该事前单据，</a:t>
            </a:r>
            <a:r>
              <a:rPr lang="zh-CN" altLang="en-US" sz="1400" b="1" dirty="0">
                <a:solidFill>
                  <a:srgbClr val="FF0000"/>
                </a:solidFill>
                <a:latin typeface="微软雅黑" panose="020B0503020204020204" pitchFamily="34" charset="-122"/>
                <a:ea typeface="微软雅黑" panose="020B0503020204020204" pitchFamily="34" charset="-122"/>
              </a:rPr>
              <a:t>只能创建人、实际申请人与财务有权限手动关闭</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165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bldLvl="0" animBg="1"/>
      <p:bldP spid="18"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a:spLocks noGrp="1"/>
          </p:cNvSpPr>
          <p:nvPr>
            <p:ph type="ctrTitle" sz="quarter"/>
          </p:nvPr>
        </p:nvSpPr>
        <p:spPr>
          <a:xfrm>
            <a:off x="138545" y="286270"/>
            <a:ext cx="9045676" cy="641985"/>
          </a:xfrm>
        </p:spPr>
        <p:txBody>
          <a:bodyPr/>
          <a:lstStyle/>
          <a:p>
            <a:pPr algn="l"/>
            <a:r>
              <a:rPr lang="zh-CN" altLang="en-US" sz="2400" dirty="0"/>
              <a:t>第三章：事前申请：</a:t>
            </a:r>
            <a:r>
              <a:rPr lang="zh-CN" altLang="en-US" sz="1600" dirty="0"/>
              <a:t>事前模块</a:t>
            </a:r>
            <a:r>
              <a:rPr lang="en-US" altLang="zh-CN" sz="1600" dirty="0"/>
              <a:t>SYS</a:t>
            </a:r>
            <a:r>
              <a:rPr lang="zh-CN" altLang="en-US" sz="1600" dirty="0"/>
              <a:t>权限</a:t>
            </a:r>
          </a:p>
        </p:txBody>
      </p:sp>
      <p:sp>
        <p:nvSpPr>
          <p:cNvPr id="4" name="圆角矩形标注 3"/>
          <p:cNvSpPr/>
          <p:nvPr/>
        </p:nvSpPr>
        <p:spPr>
          <a:xfrm>
            <a:off x="7467600" y="952500"/>
            <a:ext cx="4572000" cy="2019300"/>
          </a:xfrm>
          <a:prstGeom prst="wedgeRoundRectCallout">
            <a:avLst>
              <a:gd name="adj1" fmla="val -50970"/>
              <a:gd name="adj2" fmla="val 6816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Verdana" pitchFamily="34" charset="0"/>
                <a:ea typeface="黑体" pitchFamily="49" charset="-122"/>
              </a:rPr>
              <a:t>分级权限扩充：需配合模板中的权限，向下扩充</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譬如张三有分类</a:t>
            </a:r>
            <a:r>
              <a:rPr lang="en-US" altLang="zh-CN" sz="1400" dirty="0">
                <a:latin typeface="Verdana" pitchFamily="34" charset="0"/>
                <a:ea typeface="黑体" pitchFamily="49" charset="-122"/>
              </a:rPr>
              <a:t>A</a:t>
            </a:r>
            <a:r>
              <a:rPr lang="zh-CN" altLang="en-US" sz="1400" dirty="0">
                <a:latin typeface="Verdana" pitchFamily="34" charset="0"/>
                <a:ea typeface="黑体" pitchFamily="49" charset="-122"/>
              </a:rPr>
              <a:t>模板的可查看权限（</a:t>
            </a:r>
            <a:r>
              <a:rPr lang="en-US" altLang="zh-CN" sz="1400" dirty="0">
                <a:latin typeface="Verdana" pitchFamily="34" charset="0"/>
                <a:ea typeface="黑体" pitchFamily="49" charset="-122"/>
              </a:rPr>
              <a:t>a1;a2;a3</a:t>
            </a:r>
            <a:r>
              <a:rPr lang="zh-CN" altLang="en-US" sz="1400" dirty="0">
                <a:latin typeface="Verdana" pitchFamily="34" charset="0"/>
                <a:ea typeface="黑体" pitchFamily="49" charset="-122"/>
              </a:rPr>
              <a:t>均是</a:t>
            </a:r>
            <a:r>
              <a:rPr lang="en-US" altLang="zh-CN" sz="1400" dirty="0">
                <a:latin typeface="Verdana" pitchFamily="34" charset="0"/>
                <a:ea typeface="黑体" pitchFamily="49" charset="-122"/>
              </a:rPr>
              <a:t>A</a:t>
            </a:r>
            <a:r>
              <a:rPr lang="zh-CN" altLang="en-US" sz="1400" dirty="0">
                <a:latin typeface="Verdana" pitchFamily="34" charset="0"/>
                <a:ea typeface="黑体" pitchFamily="49" charset="-122"/>
              </a:rPr>
              <a:t>的子类），张三能看</a:t>
            </a:r>
            <a:r>
              <a:rPr lang="en-US" altLang="zh-CN" sz="1400" dirty="0">
                <a:latin typeface="Verdana" pitchFamily="34" charset="0"/>
                <a:ea typeface="黑体" pitchFamily="49" charset="-122"/>
              </a:rPr>
              <a:t>A</a:t>
            </a:r>
            <a:r>
              <a:rPr lang="zh-CN" altLang="en-US" sz="1400" dirty="0">
                <a:latin typeface="Verdana" pitchFamily="34" charset="0"/>
                <a:ea typeface="黑体" pitchFamily="49" charset="-122"/>
              </a:rPr>
              <a:t>引用</a:t>
            </a:r>
            <a:r>
              <a:rPr lang="en-US" altLang="zh-CN" sz="1400" dirty="0">
                <a:latin typeface="Verdana" pitchFamily="34" charset="0"/>
                <a:ea typeface="黑体" pitchFamily="49" charset="-122"/>
              </a:rPr>
              <a:t>A</a:t>
            </a:r>
            <a:r>
              <a:rPr lang="zh-CN" altLang="en-US" sz="1400" dirty="0">
                <a:latin typeface="Verdana" pitchFamily="34" charset="0"/>
                <a:ea typeface="黑体" pitchFamily="49" charset="-122"/>
              </a:rPr>
              <a:t>模板的文档，那么赋予分级权限扩充之后，张三能看引用</a:t>
            </a:r>
            <a:r>
              <a:rPr lang="en-US" altLang="zh-CN" sz="1400" dirty="0">
                <a:latin typeface="Verdana" pitchFamily="34" charset="0"/>
                <a:ea typeface="黑体" pitchFamily="49" charset="-122"/>
              </a:rPr>
              <a:t>a1;a2;a3</a:t>
            </a:r>
            <a:r>
              <a:rPr lang="zh-CN" altLang="en-US" sz="1400" dirty="0">
                <a:latin typeface="Verdana" pitchFamily="34" charset="0"/>
                <a:ea typeface="黑体" pitchFamily="49" charset="-122"/>
              </a:rPr>
              <a:t>模板的文档</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具体角色权限请见权限梳理</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838200"/>
            <a:ext cx="6983413"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296504690"/>
              </p:ext>
            </p:extLst>
          </p:nvPr>
        </p:nvGraphicFramePr>
        <p:xfrm>
          <a:off x="8271641" y="3514725"/>
          <a:ext cx="914400" cy="828675"/>
        </p:xfrm>
        <a:graphic>
          <a:graphicData uri="http://schemas.openxmlformats.org/presentationml/2006/ole">
            <mc:AlternateContent xmlns:mc="http://schemas.openxmlformats.org/markup-compatibility/2006">
              <mc:Choice xmlns:v="urn:schemas-microsoft-com:vml" Requires="v">
                <p:oleObj spid="_x0000_s2121" name="演示文稿" showAsIcon="1" r:id="rId4" imgW="914400" imgH="828720" progId="PowerPoint.Show.12">
                  <p:embed/>
                </p:oleObj>
              </mc:Choice>
              <mc:Fallback>
                <p:oleObj name="演示文稿" showAsIcon="1" r:id="rId4" imgW="914400" imgH="828720" progId="PowerPoint.Show.12">
                  <p:embed/>
                  <p:pic>
                    <p:nvPicPr>
                      <p:cNvPr id="0" name=""/>
                      <p:cNvPicPr/>
                      <p:nvPr/>
                    </p:nvPicPr>
                    <p:blipFill>
                      <a:blip r:embed="rId5"/>
                      <a:stretch>
                        <a:fillRect/>
                      </a:stretch>
                    </p:blipFill>
                    <p:spPr>
                      <a:xfrm>
                        <a:off x="8271641" y="3514725"/>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3114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67" y="4701425"/>
            <a:ext cx="39719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855" y="1570038"/>
            <a:ext cx="8426545" cy="417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bwMode="auto">
          <a:xfrm>
            <a:off x="653415" y="5163392"/>
            <a:ext cx="923290" cy="260067"/>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8" name="直接箭头连接符 27"/>
          <p:cNvCxnSpPr/>
          <p:nvPr/>
        </p:nvCxnSpPr>
        <p:spPr bwMode="auto">
          <a:xfrm>
            <a:off x="977900" y="4356100"/>
            <a:ext cx="279400" cy="898759"/>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37" name="椭圆 36"/>
          <p:cNvSpPr/>
          <p:nvPr/>
        </p:nvSpPr>
        <p:spPr bwMode="auto">
          <a:xfrm>
            <a:off x="2994438" y="5488136"/>
            <a:ext cx="729519" cy="261040"/>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9" name="直接箭头连接符 38"/>
          <p:cNvCxnSpPr>
            <a:stCxn id="37" idx="7"/>
          </p:cNvCxnSpPr>
          <p:nvPr/>
        </p:nvCxnSpPr>
        <p:spPr bwMode="auto">
          <a:xfrm flipV="1">
            <a:off x="3617121" y="3352800"/>
            <a:ext cx="1831179" cy="2173564"/>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4"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报销类别设置</a:t>
            </a:r>
            <a:endParaRPr lang="zh-CN" altLang="en-US" sz="1600" b="0" dirty="0"/>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4" name="TextBox 3"/>
          <p:cNvSpPr txBox="1"/>
          <p:nvPr/>
        </p:nvSpPr>
        <p:spPr>
          <a:xfrm>
            <a:off x="292100" y="854501"/>
            <a:ext cx="3531736" cy="646331"/>
          </a:xfrm>
          <a:prstGeom prst="rect">
            <a:avLst/>
          </a:prstGeom>
          <a:noFill/>
        </p:spPr>
        <p:txBody>
          <a:bodyPr wrap="none" rtlCol="0">
            <a:spAutoFit/>
          </a:bodyPr>
          <a:lstStyle/>
          <a:p>
            <a:r>
              <a:rPr lang="zh-CN" altLang="en-US" sz="1800" dirty="0"/>
              <a:t>第一步：进入报销模块首页</a:t>
            </a:r>
            <a:endParaRPr lang="en-US" altLang="zh-CN" sz="1800" dirty="0"/>
          </a:p>
          <a:p>
            <a:r>
              <a:rPr lang="zh-CN" altLang="en-US" sz="1800" dirty="0"/>
              <a:t>第二步：从模块导航进入后台设置</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 y="1570037"/>
            <a:ext cx="2323713" cy="290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855" y="5749176"/>
            <a:ext cx="842654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圆角矩形 15"/>
          <p:cNvSpPr/>
          <p:nvPr/>
        </p:nvSpPr>
        <p:spPr>
          <a:xfrm>
            <a:off x="5448300" y="3020218"/>
            <a:ext cx="55880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报销关联事前，选择关联事前的模板，关联事前选择就选该事前模板下的已发布未关闭的事前申请单据</a:t>
            </a:r>
            <a:r>
              <a:rPr lang="zh-CN" altLang="en-US" sz="1400" dirty="0">
                <a:solidFill>
                  <a:srgbClr val="FF0000"/>
                </a:solidFill>
                <a:latin typeface="微软雅黑" panose="020B0503020204020204" pitchFamily="34" charset="-122"/>
                <a:ea typeface="微软雅黑" panose="020B0503020204020204" pitchFamily="34" charset="-122"/>
              </a:rPr>
              <a:t>（事前转报销要报销模板配置了才可以转报销）</a:t>
            </a:r>
          </a:p>
        </p:txBody>
      </p:sp>
      <p:sp>
        <p:nvSpPr>
          <p:cNvPr id="27" name="椭圆 26"/>
          <p:cNvSpPr/>
          <p:nvPr/>
        </p:nvSpPr>
        <p:spPr bwMode="auto">
          <a:xfrm>
            <a:off x="2980912" y="5865212"/>
            <a:ext cx="729519" cy="261040"/>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9" name="圆角矩形 28"/>
          <p:cNvSpPr/>
          <p:nvPr/>
        </p:nvSpPr>
        <p:spPr>
          <a:xfrm>
            <a:off x="5867400" y="4930174"/>
            <a:ext cx="55880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控制报销单据中相关核算项目与预算归属项目是否必填</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solidFill>
                  <a:srgbClr val="FF0000"/>
                </a:solidFill>
                <a:latin typeface="微软雅黑" panose="020B0503020204020204" pitchFamily="34" charset="-122"/>
                <a:ea typeface="微软雅黑" panose="020B0503020204020204" pitchFamily="34" charset="-122"/>
              </a:rPr>
              <a:t>注：相关核算项目必填还受对应会计科目中的核算属性控制哦</a:t>
            </a:r>
            <a:r>
              <a:rPr lang="en-US" altLang="zh-CN" sz="1400" dirty="0">
                <a:solidFill>
                  <a:srgbClr val="FF0000"/>
                </a:solidFill>
                <a:latin typeface="微软雅黑" panose="020B0503020204020204" pitchFamily="34" charset="-122"/>
                <a:ea typeface="微软雅黑" panose="020B0503020204020204" pitchFamily="34" charset="-122"/>
              </a:rPr>
              <a: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30" name="直接箭头连接符 29"/>
          <p:cNvCxnSpPr>
            <a:endCxn id="29" idx="1"/>
          </p:cNvCxnSpPr>
          <p:nvPr/>
        </p:nvCxnSpPr>
        <p:spPr bwMode="auto">
          <a:xfrm flipV="1">
            <a:off x="3723957" y="5387374"/>
            <a:ext cx="2143443" cy="608358"/>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32" name="椭圆 31"/>
          <p:cNvSpPr/>
          <p:nvPr/>
        </p:nvSpPr>
        <p:spPr bwMode="auto">
          <a:xfrm>
            <a:off x="2993612" y="6416015"/>
            <a:ext cx="729519" cy="261040"/>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4" name="圆角矩形 33"/>
          <p:cNvSpPr/>
          <p:nvPr/>
        </p:nvSpPr>
        <p:spPr>
          <a:xfrm>
            <a:off x="6019800" y="5681427"/>
            <a:ext cx="5588000" cy="69163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该模板使用范围与费用类型范围</a:t>
            </a:r>
            <a:r>
              <a:rPr lang="en-US" altLang="zh-CN" sz="1400" dirty="0">
                <a:solidFill>
                  <a:srgbClr val="FF0000"/>
                </a:solidFill>
                <a:latin typeface="微软雅黑" panose="020B0503020204020204" pitchFamily="34" charset="-122"/>
                <a:ea typeface="微软雅黑" panose="020B0503020204020204" pitchFamily="34" charset="-122"/>
              </a:rPr>
              <a: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35" name="直接箭头连接符 34"/>
          <p:cNvCxnSpPr>
            <a:stCxn id="32" idx="6"/>
            <a:endCxn id="34" idx="1"/>
          </p:cNvCxnSpPr>
          <p:nvPr/>
        </p:nvCxnSpPr>
        <p:spPr bwMode="auto">
          <a:xfrm flipV="1">
            <a:off x="3723131" y="6027245"/>
            <a:ext cx="2296669" cy="519290"/>
          </a:xfrm>
          <a:prstGeom prst="straightConnector1">
            <a:avLst/>
          </a:prstGeom>
          <a:solidFill>
            <a:schemeClr val="accent1"/>
          </a:solidFill>
          <a:ln w="38100" cap="flat" cmpd="sng" algn="ctr">
            <a:solidFill>
              <a:srgbClr val="FFC000"/>
            </a:solidFill>
            <a:prstDash val="solid"/>
            <a:round/>
            <a:headEnd type="none" w="med" len="med"/>
            <a:tailEnd type="triangle"/>
          </a:ln>
        </p:spPr>
      </p:cxnSp>
    </p:spTree>
    <p:extLst>
      <p:ext uri="{BB962C8B-B14F-4D97-AF65-F5344CB8AC3E}">
        <p14:creationId xmlns:p14="http://schemas.microsoft.com/office/powerpoint/2010/main" val="251209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fade">
                                      <p:cBhvr>
                                        <p:cTn id="22" dur="1000"/>
                                        <p:tgtEl>
                                          <p:spTgt spid="3075"/>
                                        </p:tgtEl>
                                      </p:cBhvr>
                                    </p:animEffect>
                                    <p:anim calcmode="lin" valueType="num">
                                      <p:cBhvr>
                                        <p:cTn id="23" dur="1000" fill="hold"/>
                                        <p:tgtEl>
                                          <p:spTgt spid="3075"/>
                                        </p:tgtEl>
                                        <p:attrNameLst>
                                          <p:attrName>ppt_x</p:attrName>
                                        </p:attrNameLst>
                                      </p:cBhvr>
                                      <p:tavLst>
                                        <p:tav tm="0">
                                          <p:val>
                                            <p:strVal val="#ppt_x"/>
                                          </p:val>
                                        </p:tav>
                                        <p:tav tm="100000">
                                          <p:val>
                                            <p:strVal val="#ppt_x"/>
                                          </p:val>
                                        </p:tav>
                                      </p:tavLst>
                                    </p:anim>
                                    <p:anim calcmode="lin" valueType="num">
                                      <p:cBhvr>
                                        <p:cTn id="24" dur="1000" fill="hold"/>
                                        <p:tgtEl>
                                          <p:spTgt spid="3075"/>
                                        </p:tgtEl>
                                        <p:attrNameLst>
                                          <p:attrName>ppt_y</p:attrName>
                                        </p:attrNameLst>
                                      </p:cBhvr>
                                      <p:tavLst>
                                        <p:tav tm="0">
                                          <p:val>
                                            <p:strVal val="#ppt_y+.1"/>
                                          </p:val>
                                        </p:tav>
                                        <p:tav tm="100000">
                                          <p:val>
                                            <p:strVal val="#ppt_y"/>
                                          </p:val>
                                        </p:tav>
                                      </p:tavLst>
                                    </p:anim>
                                  </p:childTnLst>
                                </p:cTn>
                              </p:par>
                              <p:par>
                                <p:cTn id="25" presetID="21"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76"/>
                                        </p:tgtEl>
                                        <p:attrNameLst>
                                          <p:attrName>style.visibility</p:attrName>
                                        </p:attrNameLst>
                                      </p:cBhvr>
                                      <p:to>
                                        <p:strVal val="visible"/>
                                      </p:to>
                                    </p:set>
                                    <p:animEffect transition="in" filter="fade">
                                      <p:cBhvr>
                                        <p:cTn id="32" dur="1000"/>
                                        <p:tgtEl>
                                          <p:spTgt spid="3076"/>
                                        </p:tgtEl>
                                      </p:cBhvr>
                                    </p:animEffect>
                                    <p:anim calcmode="lin" valueType="num">
                                      <p:cBhvr>
                                        <p:cTn id="33" dur="1000" fill="hold"/>
                                        <p:tgtEl>
                                          <p:spTgt spid="3076"/>
                                        </p:tgtEl>
                                        <p:attrNameLst>
                                          <p:attrName>ppt_x</p:attrName>
                                        </p:attrNameLst>
                                      </p:cBhvr>
                                      <p:tavLst>
                                        <p:tav tm="0">
                                          <p:val>
                                            <p:strVal val="#ppt_x"/>
                                          </p:val>
                                        </p:tav>
                                        <p:tav tm="100000">
                                          <p:val>
                                            <p:strVal val="#ppt_x"/>
                                          </p:val>
                                        </p:tav>
                                      </p:tavLst>
                                    </p:anim>
                                    <p:anim calcmode="lin" valueType="num">
                                      <p:cBhvr>
                                        <p:cTn id="3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77"/>
                                        </p:tgtEl>
                                        <p:attrNameLst>
                                          <p:attrName>style.visibility</p:attrName>
                                        </p:attrNameLst>
                                      </p:cBhvr>
                                      <p:to>
                                        <p:strVal val="visible"/>
                                      </p:to>
                                    </p:set>
                                    <p:animEffect transition="in" filter="fade">
                                      <p:cBhvr>
                                        <p:cTn id="39" dur="1000"/>
                                        <p:tgtEl>
                                          <p:spTgt spid="3077"/>
                                        </p:tgtEl>
                                      </p:cBhvr>
                                    </p:animEffect>
                                    <p:anim calcmode="lin" valueType="num">
                                      <p:cBhvr>
                                        <p:cTn id="40" dur="1000" fill="hold"/>
                                        <p:tgtEl>
                                          <p:spTgt spid="3077"/>
                                        </p:tgtEl>
                                        <p:attrNameLst>
                                          <p:attrName>ppt_x</p:attrName>
                                        </p:attrNameLst>
                                      </p:cBhvr>
                                      <p:tavLst>
                                        <p:tav tm="0">
                                          <p:val>
                                            <p:strVal val="#ppt_x"/>
                                          </p:val>
                                        </p:tav>
                                        <p:tav tm="100000">
                                          <p:val>
                                            <p:strVal val="#ppt_x"/>
                                          </p:val>
                                        </p:tav>
                                      </p:tavLst>
                                    </p:anim>
                                    <p:anim calcmode="lin" valueType="num">
                                      <p:cBhvr>
                                        <p:cTn id="41"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par>
                                <p:cTn id="47" presetID="22" presetClass="entr" presetSubtype="1"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2000"/>
                                        <p:tgtEl>
                                          <p:spTgt spid="27"/>
                                        </p:tgtEl>
                                      </p:cBhvr>
                                    </p:animEffect>
                                  </p:childTnLst>
                                </p:cTn>
                              </p:par>
                              <p:par>
                                <p:cTn id="60" presetID="22" presetClass="entr" presetSubtype="1"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up)">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heel(1)">
                                      <p:cBhvr>
                                        <p:cTn id="72" dur="2000"/>
                                        <p:tgtEl>
                                          <p:spTgt spid="32"/>
                                        </p:tgtEl>
                                      </p:cBhvr>
                                    </p:animEffect>
                                  </p:childTnLst>
                                </p:cTn>
                              </p:par>
                              <p:par>
                                <p:cTn id="73" presetID="22" presetClass="entr" presetSubtype="1"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down)">
                                      <p:cBhvr>
                                        <p:cTn id="8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7" grpId="0" bldLvl="0" animBg="1"/>
      <p:bldP spid="4" grpId="0"/>
      <p:bldP spid="16" grpId="0" animBg="1"/>
      <p:bldP spid="27" grpId="0" bldLvl="0" animBg="1"/>
      <p:bldP spid="29" grpId="0" animBg="1"/>
      <p:bldP spid="32" grpId="0" bldLvl="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4535"/>
            <a:ext cx="6621463" cy="560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4" name="椭圆 3"/>
          <p:cNvSpPr/>
          <p:nvPr/>
        </p:nvSpPr>
        <p:spPr bwMode="auto">
          <a:xfrm>
            <a:off x="453793" y="3544700"/>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9" name="直接箭头连接符 8"/>
          <p:cNvCxnSpPr>
            <a:stCxn id="4" idx="6"/>
          </p:cNvCxnSpPr>
          <p:nvPr/>
        </p:nvCxnSpPr>
        <p:spPr bwMode="auto">
          <a:xfrm flipV="1">
            <a:off x="1106935" y="1752600"/>
            <a:ext cx="5846715" cy="1952417"/>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标题 2"/>
          <p:cNvSpPr>
            <a:spLocks noGrp="1"/>
          </p:cNvSpPr>
          <p:nvPr>
            <p:ph type="ctrTitle" sz="quarter"/>
          </p:nvPr>
        </p:nvSpPr>
        <p:spPr>
          <a:xfrm>
            <a:off x="138545" y="146051"/>
            <a:ext cx="9045676" cy="641985"/>
          </a:xfrm>
        </p:spPr>
        <p:txBody>
          <a:bodyPr/>
          <a:lstStyle/>
          <a:p>
            <a:pPr algn="l"/>
            <a:r>
              <a:rPr lang="zh-CN" altLang="en-US" sz="2400" dirty="0"/>
              <a:t>第三章   报销类别及流程维护  </a:t>
            </a:r>
            <a:r>
              <a:rPr lang="zh-CN" altLang="en-US" sz="1600" dirty="0"/>
              <a:t>附加选项</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 y="4470400"/>
            <a:ext cx="9536113"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椭圆 25"/>
          <p:cNvSpPr/>
          <p:nvPr/>
        </p:nvSpPr>
        <p:spPr bwMode="auto">
          <a:xfrm>
            <a:off x="3267860" y="3304800"/>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7" name="直接箭头连接符 26"/>
          <p:cNvCxnSpPr/>
          <p:nvPr/>
        </p:nvCxnSpPr>
        <p:spPr bwMode="auto">
          <a:xfrm flipV="1">
            <a:off x="3921002" y="2070100"/>
            <a:ext cx="3032648" cy="1395018"/>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3" name="圆角矩形 12"/>
          <p:cNvSpPr/>
          <p:nvPr/>
        </p:nvSpPr>
        <p:spPr>
          <a:xfrm>
            <a:off x="6953650" y="1505068"/>
            <a:ext cx="4768450" cy="254623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凭证节点</a:t>
            </a:r>
            <a:r>
              <a:rPr lang="en-US" altLang="zh-CN" sz="1400" dirty="0"/>
              <a:t>【</a:t>
            </a:r>
            <a:r>
              <a:rPr lang="zh-CN" altLang="en-US" sz="1400" dirty="0"/>
              <a:t>制证</a:t>
            </a:r>
            <a:r>
              <a:rPr lang="en-US" altLang="zh-CN" sz="1400" dirty="0"/>
              <a:t>】</a:t>
            </a:r>
            <a:r>
              <a:rPr lang="zh-CN" altLang="en-US" sz="1400" dirty="0"/>
              <a:t>按钮正常操作需要满足条件</a:t>
            </a:r>
            <a:endParaRPr lang="en-US" altLang="zh-CN" sz="1400" dirty="0"/>
          </a:p>
          <a:p>
            <a:r>
              <a:rPr lang="zh-CN" altLang="en-US" sz="1400" dirty="0"/>
              <a:t>记账公司中的财务人员</a:t>
            </a:r>
            <a:r>
              <a:rPr lang="en-US" altLang="zh-CN" sz="1400" dirty="0"/>
              <a:t>+</a:t>
            </a:r>
            <a:r>
              <a:rPr lang="zh-CN" altLang="en-US" sz="1400" dirty="0"/>
              <a:t>附加选项</a:t>
            </a:r>
            <a:r>
              <a:rPr lang="en-US" altLang="zh-CN" sz="1400" dirty="0"/>
              <a:t>+</a:t>
            </a:r>
            <a:r>
              <a:rPr lang="zh-CN" altLang="en-US" sz="1400" dirty="0"/>
              <a:t>待制证（需配置事件）</a:t>
            </a:r>
            <a:r>
              <a:rPr lang="en-US" altLang="zh-CN" sz="1400" dirty="0"/>
              <a:t>+</a:t>
            </a:r>
            <a:r>
              <a:rPr lang="zh-CN" altLang="en-US" sz="1400" dirty="0"/>
              <a:t>凭证中心后台默认权限，记账亦然（先制证后记账）</a:t>
            </a:r>
            <a:endParaRPr lang="en-US" altLang="zh-CN" sz="1400" dirty="0"/>
          </a:p>
          <a:p>
            <a:endParaRPr lang="en-US" altLang="zh-CN" sz="1400" dirty="0"/>
          </a:p>
          <a:p>
            <a:r>
              <a:rPr lang="zh-CN" altLang="en-US" sz="1400" dirty="0"/>
              <a:t>付款之前的节点需要配置“待付款”节点进入事件</a:t>
            </a:r>
            <a:endParaRPr lang="en-US" altLang="zh-CN" sz="1400" dirty="0"/>
          </a:p>
          <a:p>
            <a:r>
              <a:rPr lang="zh-CN" altLang="en-US" sz="1400" dirty="0"/>
              <a:t>制证之前的节点需要配置“已付款、待制证”节点进入事件</a:t>
            </a:r>
            <a:endParaRPr lang="en-US" altLang="zh-CN" sz="1400" dirty="0"/>
          </a:p>
          <a:p>
            <a:r>
              <a:rPr lang="zh-CN" altLang="en-US" sz="1400" dirty="0"/>
              <a:t>记账之后的节点需要配置“已记账”节点结束事件</a:t>
            </a:r>
            <a:endParaRPr lang="en-US" altLang="zh-CN" sz="1400" dirty="0"/>
          </a:p>
          <a:p>
            <a:endParaRPr lang="zh-CN" altLang="en-US" sz="1400" dirty="0"/>
          </a:p>
        </p:txBody>
      </p:sp>
      <p:sp>
        <p:nvSpPr>
          <p:cNvPr id="30" name="圆角矩形标注 29"/>
          <p:cNvSpPr/>
          <p:nvPr/>
        </p:nvSpPr>
        <p:spPr>
          <a:xfrm>
            <a:off x="3723957" y="4622800"/>
            <a:ext cx="1406843" cy="698500"/>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事件配置</a:t>
            </a:r>
          </a:p>
        </p:txBody>
      </p:sp>
      <p:sp>
        <p:nvSpPr>
          <p:cNvPr id="14" name="文本框 6"/>
          <p:cNvSpPr txBox="1"/>
          <p:nvPr/>
        </p:nvSpPr>
        <p:spPr>
          <a:xfrm>
            <a:off x="3036486" y="673702"/>
            <a:ext cx="6529238" cy="461665"/>
          </a:xfrm>
          <a:prstGeom prst="rect">
            <a:avLst/>
          </a:prstGeom>
          <a:noFill/>
        </p:spPr>
        <p:txBody>
          <a:bodyPr wrap="square" rtlCol="0">
            <a:spAutoFit/>
          </a:bodyPr>
          <a:lstStyle/>
          <a:p>
            <a:r>
              <a:rPr lang="zh-CN" altLang="en-US" dirty="0">
                <a:solidFill>
                  <a:srgbClr val="FF0000"/>
                </a:solidFill>
                <a:latin typeface="Verdana" pitchFamily="34" charset="0"/>
                <a:ea typeface="黑体" pitchFamily="49" charset="-122"/>
              </a:rPr>
              <a:t>流程、编号规则等参见事前</a:t>
            </a:r>
          </a:p>
        </p:txBody>
      </p:sp>
    </p:spTree>
    <p:extLst>
      <p:ext uri="{BB962C8B-B14F-4D97-AF65-F5344CB8AC3E}">
        <p14:creationId xmlns:p14="http://schemas.microsoft.com/office/powerpoint/2010/main" val="313233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heel(1)">
                                      <p:cBhvr>
                                        <p:cTn id="36" dur="20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051"/>
                                        </p:tgtEl>
                                        <p:attrNameLst>
                                          <p:attrName>style.visibility</p:attrName>
                                        </p:attrNameLst>
                                      </p:cBhvr>
                                      <p:to>
                                        <p:strVal val="visible"/>
                                      </p:to>
                                    </p:set>
                                    <p:animEffect transition="in" filter="barn(inVertical)">
                                      <p:cBhvr>
                                        <p:cTn id="5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bldLvl="0" animBg="1"/>
      <p:bldP spid="13" grpId="0" animBg="1"/>
      <p:bldP spid="30" grpId="0" animBg="1"/>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4" name="标题 2"/>
          <p:cNvSpPr>
            <a:spLocks noGrp="1"/>
          </p:cNvSpPr>
          <p:nvPr>
            <p:ph type="ctrTitle" sz="quarter"/>
          </p:nvPr>
        </p:nvSpPr>
        <p:spPr>
          <a:xfrm>
            <a:off x="138545" y="286270"/>
            <a:ext cx="9045676" cy="641985"/>
          </a:xfrm>
        </p:spPr>
        <p:txBody>
          <a:bodyPr/>
          <a:lstStyle/>
          <a:p>
            <a:pPr algn="l"/>
            <a:r>
              <a:rPr lang="zh-CN" altLang="en-US" sz="2400" dirty="0"/>
              <a:t>第四章   通用费用报销</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6" name="矩形 5"/>
          <p:cNvSpPr/>
          <p:nvPr/>
        </p:nvSpPr>
        <p:spPr>
          <a:xfrm>
            <a:off x="380647" y="928255"/>
            <a:ext cx="11581504" cy="1077218"/>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关于分摊问题：</a:t>
            </a:r>
          </a:p>
          <a:p>
            <a:r>
              <a:rPr lang="zh-CN" altLang="en-US" sz="1600" dirty="0">
                <a:latin typeface="微软雅黑" panose="020B0503020204020204" pitchFamily="34" charset="-122"/>
                <a:ea typeface="微软雅黑" panose="020B0503020204020204" pitchFamily="34" charset="-122"/>
              </a:rPr>
              <a:t>①、在报销时就进行费用分摊：在填制报销单时在分摊明细中进行费用分摊，分摊明细允许进行</a:t>
            </a:r>
            <a:r>
              <a:rPr lang="en-US" altLang="zh-CN" sz="1600" dirty="0">
                <a:latin typeface="微软雅黑" panose="020B0503020204020204" pitchFamily="34" charset="-122"/>
                <a:ea typeface="微软雅黑" panose="020B0503020204020204" pitchFamily="34" charset="-122"/>
              </a:rPr>
              <a:t>excel</a:t>
            </a:r>
            <a:r>
              <a:rPr lang="zh-CN" altLang="en-US" sz="1600" dirty="0">
                <a:latin typeface="微软雅黑" panose="020B0503020204020204" pitchFamily="34" charset="-122"/>
                <a:ea typeface="微软雅黑" panose="020B0503020204020204" pitchFamily="34" charset="-122"/>
              </a:rPr>
              <a:t>导入功能；</a:t>
            </a:r>
          </a:p>
          <a:p>
            <a:r>
              <a:rPr lang="zh-CN" altLang="en-US" sz="1600" dirty="0">
                <a:latin typeface="微软雅黑" panose="020B0503020204020204" pitchFamily="34" charset="-122"/>
                <a:ea typeface="微软雅黑" panose="020B0503020204020204" pitchFamily="34" charset="-122"/>
              </a:rPr>
              <a:t>②、部门间分摊与公司级分摊不支持关联事前申请；</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③、分摊在提交时触发匹配预算。</a:t>
            </a:r>
          </a:p>
        </p:txBody>
      </p:sp>
      <p:sp>
        <p:nvSpPr>
          <p:cNvPr id="7" name="矩形 6"/>
          <p:cNvSpPr/>
          <p:nvPr/>
        </p:nvSpPr>
        <p:spPr>
          <a:xfrm>
            <a:off x="380647" y="2256432"/>
            <a:ext cx="11581504" cy="1846659"/>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关于待摊问题：</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①</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适用于长期待摊费用报销、固资等费用的使用待摊流程，一次产生费用，长时间受益的业务</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财务审核待摊费用流程时，业务部门没有做摊销，财务审核岗退回报销单给业务经办人并说明摊销费用要求，业务经办人填写分摊明细，重新提交给财务审核</a:t>
            </a:r>
            <a:r>
              <a:rPr lang="zh-CN" altLang="en-US"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②、</a:t>
            </a:r>
            <a:r>
              <a:rPr lang="zh-CN" altLang="zh-CN" sz="1600" dirty="0">
                <a:latin typeface="微软雅黑" panose="020B0503020204020204" pitchFamily="34" charset="-122"/>
                <a:ea typeface="微软雅黑" panose="020B0503020204020204" pitchFamily="34" charset="-122"/>
              </a:rPr>
              <a:t>收益期只能选择当月以后（含当月）且明细中收益期必须连续，不允许存在跳跃</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③、</a:t>
            </a:r>
            <a:r>
              <a:rPr lang="zh-CN" altLang="zh-CN" sz="1600" dirty="0">
                <a:latin typeface="微软雅黑" panose="020B0503020204020204" pitchFamily="34" charset="-122"/>
                <a:ea typeface="微软雅黑" panose="020B0503020204020204" pitchFamily="34" charset="-122"/>
              </a:rPr>
              <a:t>待摊金额总和必须等于报销明细金额</a:t>
            </a:r>
            <a:r>
              <a:rPr lang="zh-CN" altLang="en-US" sz="1600" dirty="0">
                <a:latin typeface="微软雅黑" panose="020B0503020204020204" pitchFamily="34" charset="-122"/>
                <a:ea typeface="微软雅黑" panose="020B0503020204020204" pitchFamily="34" charset="-122"/>
              </a:rPr>
              <a:t>，存在待摊的报销单必须只有一种报销明细。</a:t>
            </a:r>
            <a:endParaRPr lang="en-US" altLang="zh-CN" sz="16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380647" y="4188341"/>
            <a:ext cx="11581504" cy="1569660"/>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关于关联事前：</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①</a:t>
            </a:r>
            <a:r>
              <a:rPr lang="zh-CN" altLang="en-US" sz="1600" dirty="0">
                <a:latin typeface="微软雅黑" panose="020B0503020204020204" pitchFamily="34" charset="-122"/>
                <a:ea typeface="微软雅黑" panose="020B0503020204020204" pitchFamily="34" charset="-122"/>
              </a:rPr>
              <a:t>、适用于需要进行事前控制的报销；</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②、关联柔控事前，超事前金额不超刚性预算，可以正常提交，超事前部分重新冻结预算；超事前超柔控预算，正常提交；</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关联刚性事前，超事前金额不允许提交单据；</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③、关联事前，若勾选“关闭事前”报销发布后事前自动关闭（通过</a:t>
            </a:r>
            <a:r>
              <a:rPr lang="zh-CN" altLang="en-US" sz="1600" b="1" i="1" dirty="0">
                <a:solidFill>
                  <a:srgbClr val="FF0000"/>
                </a:solidFill>
                <a:latin typeface="微软雅黑" panose="020B0503020204020204" pitchFamily="34" charset="-122"/>
                <a:ea typeface="微软雅黑" panose="020B0503020204020204" pitchFamily="34" charset="-122"/>
              </a:rPr>
              <a:t>机器人节点</a:t>
            </a:r>
            <a:r>
              <a:rPr lang="zh-CN" altLang="en-US" sz="1600" dirty="0">
                <a:latin typeface="微软雅黑" panose="020B0503020204020204" pitchFamily="34" charset="-122"/>
                <a:ea typeface="微软雅黑" panose="020B0503020204020204" pitchFamily="34" charset="-122"/>
              </a:rPr>
              <a:t>判断是否该事前被别的报销关联并且是待审中，若存在，当前流程会暂停在机器人节点等待其他关联单据发布才发布），剩余未使用金额释放至对应预算中。</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687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4" name="标题 2"/>
          <p:cNvSpPr>
            <a:spLocks noGrp="1"/>
          </p:cNvSpPr>
          <p:nvPr>
            <p:ph type="ctrTitle" sz="quarter"/>
          </p:nvPr>
        </p:nvSpPr>
        <p:spPr>
          <a:xfrm>
            <a:off x="138545" y="286270"/>
            <a:ext cx="9045676" cy="641985"/>
          </a:xfrm>
        </p:spPr>
        <p:txBody>
          <a:bodyPr/>
          <a:lstStyle/>
          <a:p>
            <a:pPr algn="l"/>
            <a:r>
              <a:rPr lang="zh-CN" altLang="en-US" sz="2400" dirty="0"/>
              <a:t>第四章   通用费用报销</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3" y="965200"/>
            <a:ext cx="11317287" cy="546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直接箭头连接符 8"/>
          <p:cNvCxnSpPr/>
          <p:nvPr/>
        </p:nvCxnSpPr>
        <p:spPr bwMode="auto">
          <a:xfrm>
            <a:off x="6946900" y="467044"/>
            <a:ext cx="3238500" cy="1755456"/>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p:nvPr/>
        </p:nvCxnSpPr>
        <p:spPr bwMode="auto">
          <a:xfrm flipH="1">
            <a:off x="1549400" y="467044"/>
            <a:ext cx="5232400" cy="1323656"/>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3" name="圆角矩形 12"/>
          <p:cNvSpPr/>
          <p:nvPr/>
        </p:nvSpPr>
        <p:spPr>
          <a:xfrm>
            <a:off x="5980906" y="286270"/>
            <a:ext cx="1893094" cy="6789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新建报销单据的入口</a:t>
            </a:r>
          </a:p>
        </p:txBody>
      </p:sp>
      <p:sp>
        <p:nvSpPr>
          <p:cNvPr id="16" name="圆角矩形标注 15"/>
          <p:cNvSpPr/>
          <p:nvPr/>
        </p:nvSpPr>
        <p:spPr>
          <a:xfrm>
            <a:off x="3688714" y="2710655"/>
            <a:ext cx="1607186" cy="515938"/>
          </a:xfrm>
          <a:prstGeom prst="wedgeRoundRectCallout">
            <a:avLst>
              <a:gd name="adj1" fmla="val -43055"/>
              <a:gd name="adj2" fmla="val -94272"/>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点击排序</a:t>
            </a:r>
          </a:p>
        </p:txBody>
      </p:sp>
      <p:sp>
        <p:nvSpPr>
          <p:cNvPr id="17" name="圆角矩形标注 16"/>
          <p:cNvSpPr/>
          <p:nvPr/>
        </p:nvSpPr>
        <p:spPr>
          <a:xfrm>
            <a:off x="2476500" y="5334000"/>
            <a:ext cx="5130800" cy="1092200"/>
          </a:xfrm>
          <a:prstGeom prst="wedgeRoundRectCallout">
            <a:avLst>
              <a:gd name="adj1" fmla="val -72070"/>
              <a:gd name="adj2" fmla="val 16718"/>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未报记账费用：费用明细点击</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确定</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之后保存到数据库，但是主表单异常关闭</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已报记账费用：费用明细有依附的主表单都提交成功或暂存等</a:t>
            </a:r>
          </a:p>
        </p:txBody>
      </p:sp>
    </p:spTree>
    <p:extLst>
      <p:ext uri="{BB962C8B-B14F-4D97-AF65-F5344CB8AC3E}">
        <p14:creationId xmlns:p14="http://schemas.microsoft.com/office/powerpoint/2010/main" val="376124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a:t>
            </a:r>
            <a:endParaRPr lang="zh-CN" altLang="en-US" sz="1600" dirty="0"/>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4" y="709614"/>
            <a:ext cx="11088686" cy="336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4" y="4076701"/>
            <a:ext cx="11088686"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椭圆 13"/>
          <p:cNvSpPr/>
          <p:nvPr/>
        </p:nvSpPr>
        <p:spPr bwMode="auto">
          <a:xfrm>
            <a:off x="1291993" y="3019445"/>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椭圆 14"/>
          <p:cNvSpPr/>
          <p:nvPr/>
        </p:nvSpPr>
        <p:spPr bwMode="auto">
          <a:xfrm>
            <a:off x="6333893" y="2427248"/>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椭圆 15"/>
          <p:cNvSpPr/>
          <p:nvPr/>
        </p:nvSpPr>
        <p:spPr bwMode="auto">
          <a:xfrm>
            <a:off x="9864493" y="4251345"/>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椭圆 16"/>
          <p:cNvSpPr/>
          <p:nvPr/>
        </p:nvSpPr>
        <p:spPr bwMode="auto">
          <a:xfrm>
            <a:off x="638850" y="4937145"/>
            <a:ext cx="1139149"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8" name="椭圆 17"/>
          <p:cNvSpPr/>
          <p:nvPr/>
        </p:nvSpPr>
        <p:spPr bwMode="auto">
          <a:xfrm>
            <a:off x="1451428" y="6130945"/>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圆角矩形标注 7"/>
          <p:cNvSpPr/>
          <p:nvPr/>
        </p:nvSpPr>
        <p:spPr>
          <a:xfrm>
            <a:off x="2730500" y="3316182"/>
            <a:ext cx="1907857" cy="612648"/>
          </a:xfrm>
          <a:prstGeom prst="wedgeRoundRectCallout">
            <a:avLst>
              <a:gd name="adj1" fmla="val 78148"/>
              <a:gd name="adj2" fmla="val -5980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勾选关闭事前，报销发布后事前自动关闭</a:t>
            </a:r>
          </a:p>
        </p:txBody>
      </p:sp>
      <p:sp>
        <p:nvSpPr>
          <p:cNvPr id="20" name="圆角矩形标注 19"/>
          <p:cNvSpPr/>
          <p:nvPr/>
        </p:nvSpPr>
        <p:spPr>
          <a:xfrm>
            <a:off x="7959493" y="2393157"/>
            <a:ext cx="1907857" cy="612648"/>
          </a:xfrm>
          <a:prstGeom prst="wedgeRoundRectCallout">
            <a:avLst>
              <a:gd name="adj1" fmla="val -96923"/>
              <a:gd name="adj2" fmla="val -2456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查预算的时候要对应归属期来查对</a:t>
            </a:r>
          </a:p>
        </p:txBody>
      </p:sp>
      <p:sp>
        <p:nvSpPr>
          <p:cNvPr id="23" name="圆角矩形标注 22"/>
          <p:cNvSpPr/>
          <p:nvPr/>
        </p:nvSpPr>
        <p:spPr>
          <a:xfrm>
            <a:off x="7959493" y="3340079"/>
            <a:ext cx="2231571" cy="612648"/>
          </a:xfrm>
          <a:prstGeom prst="wedgeRoundRectCallout">
            <a:avLst>
              <a:gd name="adj1" fmla="val 43574"/>
              <a:gd name="adj2" fmla="val 9774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匹配事前或者预算的状态</a:t>
            </a:r>
          </a:p>
        </p:txBody>
      </p:sp>
      <p:sp>
        <p:nvSpPr>
          <p:cNvPr id="25" name="圆角矩形标注 24"/>
          <p:cNvSpPr/>
          <p:nvPr/>
        </p:nvSpPr>
        <p:spPr>
          <a:xfrm>
            <a:off x="4078128" y="4937145"/>
            <a:ext cx="4239895" cy="612648"/>
          </a:xfrm>
          <a:prstGeom prst="wedgeRoundRectCallout">
            <a:avLst>
              <a:gd name="adj1" fmla="val -66263"/>
              <a:gd name="adj2" fmla="val 14821"/>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费用标准匹配等其他合规提示（费用标准在对应费用类型中设置哦）</a:t>
            </a:r>
          </a:p>
        </p:txBody>
      </p:sp>
      <p:sp>
        <p:nvSpPr>
          <p:cNvPr id="26" name="圆角矩形标注 25"/>
          <p:cNvSpPr/>
          <p:nvPr/>
        </p:nvSpPr>
        <p:spPr>
          <a:xfrm>
            <a:off x="3963828" y="5984938"/>
            <a:ext cx="4239895" cy="612648"/>
          </a:xfrm>
          <a:prstGeom prst="wedgeRoundRectCallout">
            <a:avLst>
              <a:gd name="adj1" fmla="val -66263"/>
              <a:gd name="adj2" fmla="val 14821"/>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若报销人存在借款或者是借款的可冲销者，那么借款信息展示在这里，可进行冲抵</a:t>
            </a:r>
          </a:p>
        </p:txBody>
      </p:sp>
    </p:spTree>
    <p:extLst>
      <p:ext uri="{BB962C8B-B14F-4D97-AF65-F5344CB8AC3E}">
        <p14:creationId xmlns:p14="http://schemas.microsoft.com/office/powerpoint/2010/main" val="140952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2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2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circle(in)">
                                      <p:cBhvr>
                                        <p:cTn id="48" dur="20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heel(1)">
                                      <p:cBhvr>
                                        <p:cTn id="53" dur="20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heel(1)">
                                      <p:cBhvr>
                                        <p:cTn id="63" dur="2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7" grpId="0" bldLvl="0" animBg="1"/>
      <p:bldP spid="18" grpId="0" bldLvl="0" animBg="1"/>
      <p:bldP spid="8" grpId="0" animBg="1"/>
      <p:bldP spid="20" grpId="0" animBg="1"/>
      <p:bldP spid="23"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6" name="TextBox 5"/>
          <p:cNvSpPr txBox="1"/>
          <p:nvPr/>
        </p:nvSpPr>
        <p:spPr>
          <a:xfrm>
            <a:off x="444137" y="286270"/>
            <a:ext cx="4532010" cy="461665"/>
          </a:xfrm>
          <a:prstGeom prst="rect">
            <a:avLst/>
          </a:prstGeom>
          <a:noFill/>
        </p:spPr>
        <p:txBody>
          <a:bodyPr wrap="none" rtlCol="0">
            <a:spAutoFit/>
          </a:bodyPr>
          <a:lstStyle/>
          <a:p>
            <a:r>
              <a:rPr lang="zh-CN" altLang="en-US" dirty="0"/>
              <a:t>第一章：费控基础数据建立</a:t>
            </a:r>
            <a:r>
              <a:rPr lang="zh-CN" altLang="en-US" sz="1400" dirty="0"/>
              <a:t>：公共信息</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77" y="808038"/>
            <a:ext cx="7354887" cy="4691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77" y="5499464"/>
            <a:ext cx="7354887"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4892" y="924005"/>
            <a:ext cx="4627108"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19641" y="1385670"/>
            <a:ext cx="2646878" cy="461665"/>
          </a:xfrm>
          <a:prstGeom prst="rect">
            <a:avLst/>
          </a:prstGeom>
          <a:noFill/>
        </p:spPr>
        <p:txBody>
          <a:bodyPr wrap="none" rtlCol="0">
            <a:spAutoFit/>
          </a:bodyPr>
          <a:lstStyle/>
          <a:p>
            <a:r>
              <a:rPr lang="zh-CN" altLang="en-US" b="1" dirty="0">
                <a:solidFill>
                  <a:srgbClr val="FF0000"/>
                </a:solidFill>
              </a:rPr>
              <a:t>记账公司维护页面</a:t>
            </a:r>
          </a:p>
        </p:txBody>
      </p:sp>
      <p:cxnSp>
        <p:nvCxnSpPr>
          <p:cNvPr id="7" name="直接箭头连接符 6"/>
          <p:cNvCxnSpPr/>
          <p:nvPr/>
        </p:nvCxnSpPr>
        <p:spPr>
          <a:xfrm>
            <a:off x="6602506" y="924005"/>
            <a:ext cx="2259106" cy="12544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8088983" y="2277017"/>
            <a:ext cx="772629" cy="17750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40753" y="3128699"/>
            <a:ext cx="3005951" cy="400110"/>
          </a:xfrm>
          <a:prstGeom prst="rect">
            <a:avLst/>
          </a:prstGeom>
          <a:noFill/>
        </p:spPr>
        <p:txBody>
          <a:bodyPr wrap="none" rtlCol="0">
            <a:spAutoFit/>
          </a:bodyPr>
          <a:lstStyle/>
          <a:p>
            <a:r>
              <a:rPr lang="zh-CN" altLang="en-US" sz="2000" b="1" dirty="0">
                <a:solidFill>
                  <a:srgbClr val="FF0000"/>
                </a:solidFill>
              </a:rPr>
              <a:t>记账公司提交之后的效果</a:t>
            </a:r>
          </a:p>
        </p:txBody>
      </p:sp>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705" y="4518212"/>
            <a:ext cx="4776295" cy="196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直角上箭头 16"/>
          <p:cNvSpPr/>
          <p:nvPr/>
        </p:nvSpPr>
        <p:spPr>
          <a:xfrm>
            <a:off x="5271247" y="5990001"/>
            <a:ext cx="4168588" cy="490538"/>
          </a:xfrm>
          <a:prstGeom prst="bentUp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9184221" y="4887310"/>
            <a:ext cx="1930469" cy="61206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具体配置请见下页说明</a:t>
            </a:r>
          </a:p>
        </p:txBody>
      </p:sp>
      <p:cxnSp>
        <p:nvCxnSpPr>
          <p:cNvPr id="11" name="直接箭头连接符 10"/>
          <p:cNvCxnSpPr/>
          <p:nvPr/>
        </p:nvCxnSpPr>
        <p:spPr>
          <a:xfrm flipH="1" flipV="1">
            <a:off x="10626256" y="5193342"/>
            <a:ext cx="125827" cy="79665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3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wheel(1)">
                                      <p:cBhvr>
                                        <p:cTn id="17" dur="2000"/>
                                        <p:tgtEl>
                                          <p:spTgt spid="717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animEffect transition="in" filter="wheel(1)">
                                      <p:cBhvr>
                                        <p:cTn id="27" dur="2000"/>
                                        <p:tgtEl>
                                          <p:spTgt spid="717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7171"/>
                                        </p:tgtEl>
                                        <p:attrNameLst>
                                          <p:attrName>style.visibility</p:attrName>
                                        </p:attrNameLst>
                                      </p:cBhvr>
                                      <p:to>
                                        <p:strVal val="visible"/>
                                      </p:to>
                                    </p:set>
                                    <p:animEffect transition="in" filter="wheel(1)">
                                      <p:cBhvr>
                                        <p:cTn id="45" dur="2000"/>
                                        <p:tgtEl>
                                          <p:spTgt spid="7171"/>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heel(1)">
                                      <p:cBhvr>
                                        <p:cTn id="50" dur="2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heel(1)">
                                      <p:cBhvr>
                                        <p:cTn id="55" dur="20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heel(1)">
                                      <p:cBhvr>
                                        <p:cTn id="6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7" grpId="0" animBg="1"/>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日常报销</a:t>
            </a: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4" y="774700"/>
            <a:ext cx="10812463"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4" y="3831410"/>
            <a:ext cx="4991100" cy="302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下箭头 2"/>
          <p:cNvSpPr/>
          <p:nvPr/>
        </p:nvSpPr>
        <p:spPr>
          <a:xfrm rot="2006389" flipH="1">
            <a:off x="2475485" y="3387686"/>
            <a:ext cx="60605" cy="3212805"/>
          </a:xfrm>
          <a:prstGeom prst="downArrow">
            <a:avLst>
              <a:gd name="adj1" fmla="val 50000"/>
              <a:gd name="adj2" fmla="val 651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7630510" y="4871545"/>
            <a:ext cx="2995746" cy="1844565"/>
          </a:xfrm>
          <a:prstGeom prst="cloudCallout">
            <a:avLst>
              <a:gd name="adj1" fmla="val -80827"/>
              <a:gd name="adj2" fmla="val -12040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费用明细输入，明细行可导入，当费用类型存在增值税税率时，需要填写增值税信息</a:t>
            </a:r>
          </a:p>
        </p:txBody>
      </p:sp>
    </p:spTree>
    <p:extLst>
      <p:ext uri="{BB962C8B-B14F-4D97-AF65-F5344CB8AC3E}">
        <p14:creationId xmlns:p14="http://schemas.microsoft.com/office/powerpoint/2010/main" val="88238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68" y="3845950"/>
            <a:ext cx="8642953" cy="292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98" y="681369"/>
            <a:ext cx="8642953" cy="3198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待摊报销</a:t>
            </a: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6873765" y="707604"/>
            <a:ext cx="4465747" cy="1674512"/>
          </a:xfrm>
          <a:prstGeom prst="cloudCallout">
            <a:avLst>
              <a:gd name="adj1" fmla="val -31071"/>
              <a:gd name="adj2" fmla="val 1321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待摊报销只能对属于同一个记账公司、成本中心某一种费用类型进行分摊</a:t>
            </a:r>
          </a:p>
        </p:txBody>
      </p:sp>
      <p:sp>
        <p:nvSpPr>
          <p:cNvPr id="10" name="椭圆 9"/>
          <p:cNvSpPr/>
          <p:nvPr/>
        </p:nvSpPr>
        <p:spPr bwMode="auto">
          <a:xfrm>
            <a:off x="5356431" y="2479227"/>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椭圆 10"/>
          <p:cNvSpPr/>
          <p:nvPr/>
        </p:nvSpPr>
        <p:spPr bwMode="auto">
          <a:xfrm>
            <a:off x="668817" y="4958945"/>
            <a:ext cx="653142" cy="3206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2" name="直接箭头连接符 11"/>
          <p:cNvCxnSpPr>
            <a:stCxn id="10" idx="5"/>
            <a:endCxn id="11" idx="6"/>
          </p:cNvCxnSpPr>
          <p:nvPr/>
        </p:nvCxnSpPr>
        <p:spPr bwMode="auto">
          <a:xfrm flipH="1">
            <a:off x="1321959" y="2752905"/>
            <a:ext cx="4591964" cy="2366357"/>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002" y="3470275"/>
            <a:ext cx="6385289" cy="329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p:nvPr/>
        </p:nvCxnSpPr>
        <p:spPr bwMode="auto">
          <a:xfrm>
            <a:off x="8176289" y="3936083"/>
            <a:ext cx="0" cy="667448"/>
          </a:xfrm>
          <a:prstGeom prst="straightConnector1">
            <a:avLst/>
          </a:prstGeom>
          <a:ln>
            <a:solidFill>
              <a:srgbClr val="9966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250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arn(inVertical)">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arn(inVertic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77"/>
                                        </p:tgtEl>
                                        <p:attrNameLst>
                                          <p:attrName>style.visibility</p:attrName>
                                        </p:attrNameLst>
                                      </p:cBhvr>
                                      <p:to>
                                        <p:strVal val="visible"/>
                                      </p:to>
                                    </p:set>
                                    <p:anim calcmode="lin" valueType="num">
                                      <p:cBhvr additive="base">
                                        <p:cTn id="45" dur="500" fill="hold"/>
                                        <p:tgtEl>
                                          <p:spTgt spid="3077"/>
                                        </p:tgtEl>
                                        <p:attrNameLst>
                                          <p:attrName>ppt_x</p:attrName>
                                        </p:attrNameLst>
                                      </p:cBhvr>
                                      <p:tavLst>
                                        <p:tav tm="0">
                                          <p:val>
                                            <p:strVal val="#ppt_x"/>
                                          </p:val>
                                        </p:tav>
                                        <p:tav tm="100000">
                                          <p:val>
                                            <p:strVal val="#ppt_x"/>
                                          </p:val>
                                        </p:tav>
                                      </p:tavLst>
                                    </p:anim>
                                    <p:anim calcmode="lin" valueType="num">
                                      <p:cBhvr additive="base">
                                        <p:cTn id="4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ldLvl="0" animBg="1"/>
      <p:bldP spid="11"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28" y="1162049"/>
            <a:ext cx="10598697" cy="5081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a:t>
            </a:r>
            <a:endParaRPr lang="zh-CN" altLang="en-US" sz="1600" dirty="0"/>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5350637" y="4095668"/>
            <a:ext cx="4465747" cy="1674512"/>
          </a:xfrm>
          <a:prstGeom prst="cloudCallout">
            <a:avLst>
              <a:gd name="adj1" fmla="val 57540"/>
              <a:gd name="adj2" fmla="val 182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报销单提交之后，查看页面展开明细行，可见匹配预算的信息</a:t>
            </a:r>
          </a:p>
        </p:txBody>
      </p:sp>
    </p:spTree>
    <p:extLst>
      <p:ext uri="{BB962C8B-B14F-4D97-AF65-F5344CB8AC3E}">
        <p14:creationId xmlns:p14="http://schemas.microsoft.com/office/powerpoint/2010/main" val="103133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部门间分摊</a:t>
            </a: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1009650"/>
            <a:ext cx="10983913" cy="534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云形标注 2"/>
          <p:cNvSpPr/>
          <p:nvPr/>
        </p:nvSpPr>
        <p:spPr>
          <a:xfrm>
            <a:off x="8119241" y="3470275"/>
            <a:ext cx="2507015" cy="2016125"/>
          </a:xfrm>
          <a:prstGeom prst="cloudCallout">
            <a:avLst>
              <a:gd name="adj1" fmla="val -84348"/>
              <a:gd name="adj2" fmla="val -993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部门间分摊报销，归属成本中心在明细行中选择，每一个明细行对应一个成本中心</a:t>
            </a:r>
          </a:p>
        </p:txBody>
      </p:sp>
    </p:spTree>
    <p:extLst>
      <p:ext uri="{BB962C8B-B14F-4D97-AF65-F5344CB8AC3E}">
        <p14:creationId xmlns:p14="http://schemas.microsoft.com/office/powerpoint/2010/main" val="226576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arn(inVertic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公司间分摊</a:t>
            </a: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928688"/>
            <a:ext cx="10783887"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8119241" y="3470275"/>
            <a:ext cx="2507015" cy="2016125"/>
          </a:xfrm>
          <a:prstGeom prst="cloudCallout">
            <a:avLst>
              <a:gd name="adj1" fmla="val -84348"/>
              <a:gd name="adj2" fmla="val -993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公司间分摊报销，归属公司与成本中心在明细行中选择</a:t>
            </a:r>
          </a:p>
        </p:txBody>
      </p:sp>
    </p:spTree>
    <p:extLst>
      <p:ext uri="{BB962C8B-B14F-4D97-AF65-F5344CB8AC3E}">
        <p14:creationId xmlns:p14="http://schemas.microsoft.com/office/powerpoint/2010/main" val="40272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7913"/>
            <a:ext cx="6818312"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 y="2105025"/>
            <a:ext cx="11222037"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审批节点</a:t>
            </a:r>
            <a:r>
              <a:rPr lang="en-US" altLang="zh-CN" sz="1600" dirty="0"/>
              <a:t>-</a:t>
            </a:r>
            <a:r>
              <a:rPr lang="zh-CN" altLang="en-US" sz="1600" dirty="0"/>
              <a:t>付款</a:t>
            </a: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cxnSp>
        <p:nvCxnSpPr>
          <p:cNvPr id="4" name="直接箭头连接符 3"/>
          <p:cNvCxnSpPr/>
          <p:nvPr/>
        </p:nvCxnSpPr>
        <p:spPr>
          <a:xfrm>
            <a:off x="5664200" y="1397000"/>
            <a:ext cx="1154112" cy="1079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圆角矩形标注 4"/>
          <p:cNvSpPr/>
          <p:nvPr/>
        </p:nvSpPr>
        <p:spPr>
          <a:xfrm>
            <a:off x="7112000" y="990600"/>
            <a:ext cx="1778000" cy="812800"/>
          </a:xfrm>
          <a:prstGeom prst="wedgeRoundRectCallout">
            <a:avLst>
              <a:gd name="adj1" fmla="val -49030"/>
              <a:gd name="adj2" fmla="val 13750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付款页面</a:t>
            </a:r>
          </a:p>
        </p:txBody>
      </p:sp>
    </p:spTree>
    <p:extLst>
      <p:ext uri="{BB962C8B-B14F-4D97-AF65-F5344CB8AC3E}">
        <p14:creationId xmlns:p14="http://schemas.microsoft.com/office/powerpoint/2010/main" val="197379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ircle(in)">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1000"/>
                                        <p:tgtEl>
                                          <p:spTgt spid="3075"/>
                                        </p:tgtEl>
                                      </p:cBhvr>
                                    </p:animEffect>
                                    <p:anim calcmode="lin" valueType="num">
                                      <p:cBhvr>
                                        <p:cTn id="20" dur="1000" fill="hold"/>
                                        <p:tgtEl>
                                          <p:spTgt spid="3075"/>
                                        </p:tgtEl>
                                        <p:attrNameLst>
                                          <p:attrName>ppt_x</p:attrName>
                                        </p:attrNameLst>
                                      </p:cBhvr>
                                      <p:tavLst>
                                        <p:tav tm="0">
                                          <p:val>
                                            <p:strVal val="#ppt_x"/>
                                          </p:val>
                                        </p:tav>
                                        <p:tav tm="100000">
                                          <p:val>
                                            <p:strVal val="#ppt_x"/>
                                          </p:val>
                                        </p:tav>
                                      </p:tavLst>
                                    </p:anim>
                                    <p:anim calcmode="lin" valueType="num">
                                      <p:cBhvr>
                                        <p:cTn id="21"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1" y="990600"/>
            <a:ext cx="6355494" cy="557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审批节点</a:t>
            </a:r>
            <a:r>
              <a:rPr lang="en-US" altLang="zh-CN" sz="1600" dirty="0"/>
              <a:t>-</a:t>
            </a:r>
            <a:r>
              <a:rPr lang="zh-CN" altLang="en-US" sz="1600" dirty="0"/>
              <a:t>制证记账</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cxnSp>
        <p:nvCxnSpPr>
          <p:cNvPr id="4" name="直接箭头连接符 3"/>
          <p:cNvCxnSpPr/>
          <p:nvPr/>
        </p:nvCxnSpPr>
        <p:spPr>
          <a:xfrm>
            <a:off x="4787900" y="1270000"/>
            <a:ext cx="627004"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圆角矩形标注 4"/>
          <p:cNvSpPr/>
          <p:nvPr/>
        </p:nvSpPr>
        <p:spPr>
          <a:xfrm>
            <a:off x="3191510" y="2482850"/>
            <a:ext cx="1778000" cy="812800"/>
          </a:xfrm>
          <a:prstGeom prst="wedgeRoundRectCallout">
            <a:avLst>
              <a:gd name="adj1" fmla="val 73113"/>
              <a:gd name="adj2" fmla="val 5000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凭证初始化页面</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904" y="990600"/>
            <a:ext cx="6569191"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52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99"/>
                                        </p:tgtEl>
                                        <p:attrNameLst>
                                          <p:attrName>style.visibility</p:attrName>
                                        </p:attrNameLst>
                                      </p:cBhvr>
                                      <p:to>
                                        <p:strVal val="visible"/>
                                      </p:to>
                                    </p:set>
                                    <p:animEffect transition="in" filter="wipe(down)">
                                      <p:cBhvr>
                                        <p:cTn id="18" dur="500"/>
                                        <p:tgtEl>
                                          <p:spTgt spid="409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4" y="1054218"/>
            <a:ext cx="11231563"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审批节点</a:t>
            </a:r>
            <a:r>
              <a:rPr lang="en-US" altLang="zh-CN" sz="1600" dirty="0"/>
              <a:t>-</a:t>
            </a:r>
            <a:r>
              <a:rPr lang="zh-CN" altLang="en-US" sz="1600" dirty="0"/>
              <a:t>制证记账</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5" name="圆角矩形标注 4"/>
          <p:cNvSpPr/>
          <p:nvPr/>
        </p:nvSpPr>
        <p:spPr>
          <a:xfrm>
            <a:off x="5680710" y="647818"/>
            <a:ext cx="1778000" cy="812800"/>
          </a:xfrm>
          <a:prstGeom prst="wedgeRoundRectCallout">
            <a:avLst>
              <a:gd name="adj1" fmla="val 73113"/>
              <a:gd name="adj2" fmla="val 5000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制证完成后的预制凭证查看页面</a:t>
            </a:r>
          </a:p>
        </p:txBody>
      </p:sp>
      <p:sp>
        <p:nvSpPr>
          <p:cNvPr id="10" name="圆角矩形标注 9"/>
          <p:cNvSpPr/>
          <p:nvPr/>
        </p:nvSpPr>
        <p:spPr>
          <a:xfrm>
            <a:off x="1574801" y="800218"/>
            <a:ext cx="2681604" cy="812800"/>
          </a:xfrm>
          <a:prstGeom prst="wedgeRoundRectCallout">
            <a:avLst>
              <a:gd name="adj1" fmla="val -32601"/>
              <a:gd name="adj2" fmla="val 79688"/>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财务记账成功后从财务系统回写财务凭证号与日期</a:t>
            </a:r>
          </a:p>
        </p:txBody>
      </p:sp>
      <p:cxnSp>
        <p:nvCxnSpPr>
          <p:cNvPr id="6" name="直接箭头连接符 5"/>
          <p:cNvCxnSpPr/>
          <p:nvPr/>
        </p:nvCxnSpPr>
        <p:spPr>
          <a:xfrm>
            <a:off x="4256405" y="1460618"/>
            <a:ext cx="5205095" cy="711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952618"/>
            <a:ext cx="11328399" cy="590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21" name="标题 2"/>
          <p:cNvSpPr>
            <a:spLocks noGrp="1"/>
          </p:cNvSpPr>
          <p:nvPr>
            <p:ph type="ctrTitle" sz="quarter"/>
          </p:nvPr>
        </p:nvSpPr>
        <p:spPr>
          <a:xfrm>
            <a:off x="138545" y="286270"/>
            <a:ext cx="9045676" cy="641985"/>
          </a:xfrm>
        </p:spPr>
        <p:txBody>
          <a:bodyPr/>
          <a:lstStyle/>
          <a:p>
            <a:pPr algn="l"/>
            <a:r>
              <a:rPr lang="zh-CN" altLang="en-US" sz="2400" dirty="0"/>
              <a:t>第四章   通用费用报销   </a:t>
            </a:r>
            <a:r>
              <a:rPr lang="zh-CN" altLang="en-US" sz="1600" dirty="0"/>
              <a:t>费用调整</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184588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4" name="标题 2"/>
          <p:cNvSpPr>
            <a:spLocks noGrp="1"/>
          </p:cNvSpPr>
          <p:nvPr>
            <p:ph type="ctrTitle" sz="quarter"/>
          </p:nvPr>
        </p:nvSpPr>
        <p:spPr>
          <a:xfrm>
            <a:off x="138545" y="286270"/>
            <a:ext cx="9045676" cy="641985"/>
          </a:xfrm>
        </p:spPr>
        <p:txBody>
          <a:bodyPr/>
          <a:lstStyle/>
          <a:p>
            <a:pPr algn="l"/>
            <a:r>
              <a:rPr lang="zh-CN" altLang="en-US" sz="2400" dirty="0"/>
              <a:t>第四章   通用费用报销</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6" name="矩形 5"/>
          <p:cNvSpPr/>
          <p:nvPr/>
        </p:nvSpPr>
        <p:spPr>
          <a:xfrm>
            <a:off x="380647" y="928255"/>
            <a:ext cx="11581504" cy="1815882"/>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报销形式：</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报销形式在报销类别中设置，包括 日常报销、部门间分摊、公司间分摊；</a:t>
            </a:r>
          </a:p>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日常报销：预算归属公司与预算归属成本中心字段都在主表单，适用于同一公司同一部门的不同费用类型报销；</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部门间分摊：预算归属公司在主表单编辑，归属成本中心在明细中维护，适用于同一公司不同部门间费用报销；</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600" dirty="0">
                <a:latin typeface="微软雅黑" panose="020B0503020204020204" pitchFamily="34" charset="-122"/>
                <a:ea typeface="微软雅黑" panose="020B0503020204020204" pitchFamily="34" charset="-122"/>
              </a:rPr>
              <a:t>公司间分摊：预算归属公司与预算归属成本中心都在明细表中，适用于多个公司间分摊，一般流程审批比较特殊，不做记账付款操作，凭证分录不初始化。</a:t>
            </a:r>
            <a:endParaRPr lang="en-US" altLang="zh-CN" sz="1600" dirty="0">
              <a:latin typeface="微软雅黑" panose="020B0503020204020204" pitchFamily="34" charset="-122"/>
              <a:ea typeface="微软雅黑" panose="020B0503020204020204" pitchFamily="34" charset="-122"/>
            </a:endParaRPr>
          </a:p>
          <a:p>
            <a:pPr marL="342900" indent="-342900">
              <a:buFont typeface="+mj-ea"/>
              <a:buAutoNum type="circleNumDbPlain"/>
            </a:pPr>
            <a:endParaRPr lang="en-US" altLang="zh-CN" sz="1600" dirty="0">
              <a:latin typeface="微软雅黑" panose="020B0503020204020204" pitchFamily="34" charset="-122"/>
              <a:ea typeface="微软雅黑" panose="020B0503020204020204" pitchFamily="34" charset="-122"/>
            </a:endParaRPr>
          </a:p>
        </p:txBody>
      </p:sp>
      <p:sp>
        <p:nvSpPr>
          <p:cNvPr id="8" name="矩形 7"/>
          <p:cNvSpPr/>
          <p:nvPr/>
        </p:nvSpPr>
        <p:spPr>
          <a:xfrm>
            <a:off x="380647" y="3029932"/>
            <a:ext cx="11581504" cy="1107996"/>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报销预算执行：</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①</a:t>
            </a:r>
            <a:r>
              <a:rPr lang="zh-CN" altLang="en-US" sz="1600" dirty="0">
                <a:latin typeface="微软雅黑" panose="020B0503020204020204" pitchFamily="34" charset="-122"/>
                <a:ea typeface="微软雅黑" panose="020B0503020204020204" pitchFamily="34" charset="-122"/>
              </a:rPr>
              <a:t>、报销暂存不占用预算；撤回至起草节点、废弃占用金额释放至对应预算中（事前一样控制）；</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②、报销待审状态占用预算；（事前申请一样）</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③、报销发布后，占用预算释放，已使用预算对应增加。（事前发布依然是占用预算状态）</a:t>
            </a:r>
          </a:p>
        </p:txBody>
      </p:sp>
    </p:spTree>
    <p:extLst>
      <p:ext uri="{BB962C8B-B14F-4D97-AF65-F5344CB8AC3E}">
        <p14:creationId xmlns:p14="http://schemas.microsoft.com/office/powerpoint/2010/main" val="256307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35" y="951272"/>
            <a:ext cx="11512120" cy="2967449"/>
          </a:xfrm>
          <a:prstGeom prst="rect">
            <a:avLst/>
          </a:prstGeom>
        </p:spPr>
      </p:pic>
      <p:sp>
        <p:nvSpPr>
          <p:cNvPr id="9" name="文本框 8"/>
          <p:cNvSpPr txBox="1"/>
          <p:nvPr/>
        </p:nvSpPr>
        <p:spPr>
          <a:xfrm>
            <a:off x="388935" y="1066547"/>
            <a:ext cx="4903907" cy="338554"/>
          </a:xfrm>
          <a:prstGeom prst="rect">
            <a:avLst/>
          </a:prstGeom>
          <a:solidFill>
            <a:schemeClr val="bg2">
              <a:lumMod val="60000"/>
              <a:lumOff val="4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第一步：进入后台管理系统，进入</a:t>
            </a:r>
            <a:r>
              <a:rPr lang="zh-CN" altLang="en-US" sz="1600" dirty="0">
                <a:solidFill>
                  <a:srgbClr val="FF0000"/>
                </a:solidFill>
                <a:latin typeface="Verdana" pitchFamily="34" charset="0"/>
                <a:ea typeface="黑体" pitchFamily="49" charset="-122"/>
              </a:rPr>
              <a:t>数据源</a:t>
            </a:r>
            <a:r>
              <a:rPr lang="zh-CN" altLang="en-US" sz="1600" dirty="0">
                <a:latin typeface="Verdana" pitchFamily="34" charset="0"/>
                <a:ea typeface="黑体" pitchFamily="49" charset="-122"/>
              </a:rPr>
              <a:t>，进行配置</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66" y="3395197"/>
            <a:ext cx="11512120" cy="3040396"/>
          </a:xfrm>
          <a:prstGeom prst="rect">
            <a:avLst/>
          </a:prstGeom>
        </p:spPr>
      </p:pic>
      <p:sp>
        <p:nvSpPr>
          <p:cNvPr id="12" name="文本框 11"/>
          <p:cNvSpPr txBox="1"/>
          <p:nvPr/>
        </p:nvSpPr>
        <p:spPr>
          <a:xfrm>
            <a:off x="388935" y="3056643"/>
            <a:ext cx="5314275" cy="338554"/>
          </a:xfrm>
          <a:prstGeom prst="rect">
            <a:avLst/>
          </a:prstGeom>
          <a:solidFill>
            <a:schemeClr val="bg2">
              <a:lumMod val="60000"/>
              <a:lumOff val="4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dirty="0">
                <a:latin typeface="Verdana" pitchFamily="34" charset="0"/>
                <a:ea typeface="黑体" pitchFamily="49" charset="-122"/>
              </a:rPr>
              <a:t>第二步：维护好之后可以进行测试连接，通过后提交即可</a:t>
            </a:r>
          </a:p>
        </p:txBody>
      </p:sp>
      <p:sp>
        <p:nvSpPr>
          <p:cNvPr id="13" name="标题 2"/>
          <p:cNvSpPr>
            <a:spLocks noGrp="1"/>
          </p:cNvSpPr>
          <p:nvPr>
            <p:ph type="ctrTitle" sz="quarter"/>
          </p:nvPr>
        </p:nvSpPr>
        <p:spPr>
          <a:xfrm>
            <a:off x="138545" y="286270"/>
            <a:ext cx="9045676" cy="641985"/>
          </a:xfrm>
        </p:spPr>
        <p:txBody>
          <a:bodyPr/>
          <a:lstStyle/>
          <a:p>
            <a:pPr algn="l"/>
            <a:r>
              <a:rPr lang="zh-CN" altLang="en-US" sz="2400" dirty="0"/>
              <a:t>第五章   费控基础数据建立</a:t>
            </a:r>
          </a:p>
        </p:txBody>
      </p:sp>
    </p:spTree>
    <p:extLst>
      <p:ext uri="{BB962C8B-B14F-4D97-AF65-F5344CB8AC3E}">
        <p14:creationId xmlns:p14="http://schemas.microsoft.com/office/powerpoint/2010/main" val="179502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a:spLocks noGrp="1"/>
          </p:cNvSpPr>
          <p:nvPr>
            <p:ph type="ctrTitle" sz="quarter"/>
          </p:nvPr>
        </p:nvSpPr>
        <p:spPr>
          <a:xfrm>
            <a:off x="138545" y="286270"/>
            <a:ext cx="9045676" cy="641985"/>
          </a:xfrm>
        </p:spPr>
        <p:txBody>
          <a:bodyPr/>
          <a:lstStyle/>
          <a:p>
            <a:pPr algn="l"/>
            <a:r>
              <a:rPr lang="zh-CN" altLang="en-US" sz="2400" dirty="0"/>
              <a:t>第四章：通用费用报销   </a:t>
            </a:r>
            <a:r>
              <a:rPr lang="zh-CN" altLang="en-US" sz="1600" dirty="0"/>
              <a:t>报销模块</a:t>
            </a:r>
            <a:r>
              <a:rPr lang="en-US" altLang="zh-CN" sz="1600" dirty="0"/>
              <a:t>SYS</a:t>
            </a:r>
            <a:r>
              <a:rPr lang="zh-CN" altLang="en-US" sz="1600" dirty="0"/>
              <a:t>权限</a:t>
            </a:r>
          </a:p>
        </p:txBody>
      </p:sp>
      <p:sp>
        <p:nvSpPr>
          <p:cNvPr id="4" name="圆角矩形标注 3"/>
          <p:cNvSpPr/>
          <p:nvPr/>
        </p:nvSpPr>
        <p:spPr>
          <a:xfrm>
            <a:off x="7467600" y="952500"/>
            <a:ext cx="4572000" cy="2019300"/>
          </a:xfrm>
          <a:prstGeom prst="wedgeRoundRectCallout">
            <a:avLst>
              <a:gd name="adj1" fmla="val -50970"/>
              <a:gd name="adj2" fmla="val 6816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Verdana" pitchFamily="34" charset="0"/>
                <a:ea typeface="黑体" pitchFamily="49" charset="-122"/>
              </a:rPr>
              <a:t>报销权限，权限很简单明了，可以根据角色进行分配，一般业务人员：通用费用报销</a:t>
            </a:r>
            <a:r>
              <a:rPr lang="en-US" altLang="zh-CN" sz="1400" dirty="0">
                <a:latin typeface="Verdana" pitchFamily="34" charset="0"/>
                <a:ea typeface="黑体" pitchFamily="49" charset="-122"/>
              </a:rPr>
              <a:t>——</a:t>
            </a:r>
            <a:r>
              <a:rPr lang="zh-CN" altLang="en-US" sz="1400" dirty="0">
                <a:latin typeface="Verdana" pitchFamily="34" charset="0"/>
                <a:ea typeface="黑体" pitchFamily="49" charset="-122"/>
              </a:rPr>
              <a:t>默认权限、创建文档权限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财务人员：除业务人员之外的，预算查询、阅读文档、报表权限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模块管理员：一般赋予所有权限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具体角色请参考权限梳理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3" y="952500"/>
            <a:ext cx="7240587" cy="370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202350922"/>
              </p:ext>
            </p:extLst>
          </p:nvPr>
        </p:nvGraphicFramePr>
        <p:xfrm>
          <a:off x="8476593" y="3501806"/>
          <a:ext cx="914400" cy="828675"/>
        </p:xfrm>
        <a:graphic>
          <a:graphicData uri="http://schemas.openxmlformats.org/presentationml/2006/ole">
            <mc:AlternateContent xmlns:mc="http://schemas.openxmlformats.org/markup-compatibility/2006">
              <mc:Choice xmlns:v="urn:schemas-microsoft-com:vml" Requires="v">
                <p:oleObj spid="_x0000_s4153" name="演示文稿" showAsIcon="1" r:id="rId4" imgW="914400" imgH="828720" progId="PowerPoint.Show.12">
                  <p:embed/>
                </p:oleObj>
              </mc:Choice>
              <mc:Fallback>
                <p:oleObj name="演示文稿" showAsIcon="1" r:id="rId4" imgW="914400" imgH="828720" progId="PowerPoint.Show.12">
                  <p:embed/>
                  <p:pic>
                    <p:nvPicPr>
                      <p:cNvPr id="0" name=""/>
                      <p:cNvPicPr/>
                      <p:nvPr/>
                    </p:nvPicPr>
                    <p:blipFill>
                      <a:blip r:embed="rId5"/>
                      <a:stretch>
                        <a:fillRect/>
                      </a:stretch>
                    </p:blipFill>
                    <p:spPr>
                      <a:xfrm>
                        <a:off x="8476593" y="3501806"/>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63581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ctrTitle" sz="quarter"/>
          </p:nvPr>
        </p:nvSpPr>
        <p:spPr>
          <a:xfrm>
            <a:off x="138545" y="286270"/>
            <a:ext cx="9045676" cy="641985"/>
          </a:xfrm>
        </p:spPr>
        <p:txBody>
          <a:bodyPr/>
          <a:lstStyle/>
          <a:p>
            <a:pPr algn="l"/>
            <a:r>
              <a:rPr lang="zh-CN" altLang="en-US" sz="2400" dirty="0"/>
              <a:t>第五章   借还款</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7" name="Rectangle 2"/>
          <p:cNvSpPr>
            <a:spLocks noChangeArrowheads="1"/>
          </p:cNvSpPr>
          <p:nvPr/>
        </p:nvSpPr>
        <p:spPr bwMode="auto">
          <a:xfrm>
            <a:off x="138545" y="1851584"/>
            <a:ext cx="12053455"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借款中包含还款核销、借款转移功能审批</a:t>
            </a:r>
            <a:r>
              <a:rPr kumimoji="0" lang="zh-CN"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还款核销是针对借款进行还款操作；</a:t>
            </a: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借款转移</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：员工离职等需要转移借款时该功能可以实现借款转移到其他人</a:t>
            </a:r>
            <a:r>
              <a:rPr kumimoji="0" lang="zh-CN"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r>
              <a:rPr lang="zh-CN" altLang="en-US" i="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借款流程配置请参考事前与报销附加选项</a:t>
            </a:r>
            <a:endParaRPr kumimoji="0" lang="en-US" altLang="zh-CN" b="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5108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54" y="1111250"/>
            <a:ext cx="11831637"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2"/>
          <p:cNvSpPr>
            <a:spLocks noGrp="1"/>
          </p:cNvSpPr>
          <p:nvPr>
            <p:ph type="ctrTitle" sz="quarter"/>
          </p:nvPr>
        </p:nvSpPr>
        <p:spPr>
          <a:xfrm>
            <a:off x="138545" y="286270"/>
            <a:ext cx="9045676" cy="641985"/>
          </a:xfrm>
        </p:spPr>
        <p:txBody>
          <a:bodyPr/>
          <a:lstStyle/>
          <a:p>
            <a:pPr algn="l"/>
            <a:r>
              <a:rPr lang="zh-CN" altLang="en-US" sz="2400" dirty="0"/>
              <a:t>第五章   借付款</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604" y="3092450"/>
            <a:ext cx="8040687"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箭头连接符 2"/>
          <p:cNvCxnSpPr/>
          <p:nvPr/>
        </p:nvCxnSpPr>
        <p:spPr>
          <a:xfrm flipV="1">
            <a:off x="1409700" y="1968500"/>
            <a:ext cx="1447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圆角矩形标注 3"/>
          <p:cNvSpPr/>
          <p:nvPr/>
        </p:nvSpPr>
        <p:spPr>
          <a:xfrm>
            <a:off x="2857500" y="1447800"/>
            <a:ext cx="2679700" cy="558800"/>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用于历史数据导入的，导入后根据借款类别进行流程审批</a:t>
            </a:r>
          </a:p>
        </p:txBody>
      </p:sp>
      <p:cxnSp>
        <p:nvCxnSpPr>
          <p:cNvPr id="7" name="直接箭头连接符 6"/>
          <p:cNvCxnSpPr/>
          <p:nvPr/>
        </p:nvCxnSpPr>
        <p:spPr>
          <a:xfrm>
            <a:off x="1409700" y="2387600"/>
            <a:ext cx="965200"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标注 11"/>
          <p:cNvSpPr/>
          <p:nvPr/>
        </p:nvSpPr>
        <p:spPr>
          <a:xfrm>
            <a:off x="2857500" y="2044700"/>
            <a:ext cx="3606800" cy="660400"/>
          </a:xfrm>
          <a:prstGeom prst="wedgeRound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还款方式，用于借款中财务记录借款人借款后还款方式</a:t>
            </a:r>
          </a:p>
        </p:txBody>
      </p:sp>
      <p:sp>
        <p:nvSpPr>
          <p:cNvPr id="13" name="圆角矩形标注 12"/>
          <p:cNvSpPr/>
          <p:nvPr/>
        </p:nvSpPr>
        <p:spPr>
          <a:xfrm>
            <a:off x="528754" y="5156200"/>
            <a:ext cx="2455746" cy="711200"/>
          </a:xfrm>
          <a:prstGeom prst="wedgeRoundRectCallout">
            <a:avLst>
              <a:gd name="adj1" fmla="val -27929"/>
              <a:gd name="adj2" fmla="val -17321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借款转移的流程与编号设置</a:t>
            </a:r>
          </a:p>
        </p:txBody>
      </p:sp>
      <p:sp>
        <p:nvSpPr>
          <p:cNvPr id="14" name="圆角矩形标注 13"/>
          <p:cNvSpPr/>
          <p:nvPr/>
        </p:nvSpPr>
        <p:spPr>
          <a:xfrm>
            <a:off x="2044700" y="3251200"/>
            <a:ext cx="1638300" cy="609600"/>
          </a:xfrm>
          <a:prstGeom prst="wedgeRoundRectCallout">
            <a:avLst>
              <a:gd name="adj1" fmla="val -73053"/>
              <a:gd name="adj2" fmla="val 29167"/>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还款核销的流程与编号设置</a:t>
            </a:r>
          </a:p>
        </p:txBody>
      </p:sp>
      <p:sp>
        <p:nvSpPr>
          <p:cNvPr id="2" name="TextBox 1"/>
          <p:cNvSpPr txBox="1"/>
          <p:nvPr/>
        </p:nvSpPr>
        <p:spPr>
          <a:xfrm>
            <a:off x="3894083" y="5644055"/>
            <a:ext cx="4414345" cy="369332"/>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进入借款模块首页，导航中进入 后台设置</a:t>
            </a:r>
          </a:p>
        </p:txBody>
      </p:sp>
    </p:spTree>
    <p:extLst>
      <p:ext uri="{BB962C8B-B14F-4D97-AF65-F5344CB8AC3E}">
        <p14:creationId xmlns:p14="http://schemas.microsoft.com/office/powerpoint/2010/main" val="15569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wipe(down)">
                                      <p:cBhvr>
                                        <p:cTn id="13" dur="500"/>
                                        <p:tgtEl>
                                          <p:spTgt spid="717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barn(inVertical)">
                                      <p:cBhvr>
                                        <p:cTn id="29" dur="500"/>
                                        <p:tgtEl>
                                          <p:spTgt spid="71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40" y="910039"/>
            <a:ext cx="4857750"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457" y="4431360"/>
            <a:ext cx="8013570" cy="2143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69" y="572136"/>
            <a:ext cx="8126294"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cxnSp>
        <p:nvCxnSpPr>
          <p:cNvPr id="15" name="直接箭头连接符 14"/>
          <p:cNvCxnSpPr/>
          <p:nvPr/>
        </p:nvCxnSpPr>
        <p:spPr bwMode="auto">
          <a:xfrm flipV="1">
            <a:off x="1770474" y="2228760"/>
            <a:ext cx="446955" cy="104173"/>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18" name="椭圆 17"/>
          <p:cNvSpPr/>
          <p:nvPr/>
        </p:nvSpPr>
        <p:spPr bwMode="auto">
          <a:xfrm>
            <a:off x="869019" y="2228760"/>
            <a:ext cx="1005510" cy="20834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9" name="直接箭头连接符 18"/>
          <p:cNvCxnSpPr>
            <a:stCxn id="39" idx="2"/>
            <a:endCxn id="22" idx="5"/>
          </p:cNvCxnSpPr>
          <p:nvPr/>
        </p:nvCxnSpPr>
        <p:spPr bwMode="auto">
          <a:xfrm flipH="1" flipV="1">
            <a:off x="1721503" y="2625324"/>
            <a:ext cx="2159766" cy="2835682"/>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22" name="椭圆 21"/>
          <p:cNvSpPr/>
          <p:nvPr/>
        </p:nvSpPr>
        <p:spPr bwMode="auto">
          <a:xfrm>
            <a:off x="869019" y="2477331"/>
            <a:ext cx="998747" cy="17338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3" name="直接箭头连接符 22"/>
          <p:cNvCxnSpPr>
            <a:stCxn id="41" idx="2"/>
          </p:cNvCxnSpPr>
          <p:nvPr/>
        </p:nvCxnSpPr>
        <p:spPr bwMode="auto">
          <a:xfrm flipH="1" flipV="1">
            <a:off x="1143000" y="2083634"/>
            <a:ext cx="2773907" cy="3676400"/>
          </a:xfrm>
          <a:prstGeom prst="straightConnector1">
            <a:avLst/>
          </a:prstGeom>
          <a:solidFill>
            <a:schemeClr val="accent1"/>
          </a:solidFill>
          <a:ln w="28575" cap="flat" cmpd="sng" algn="ctr">
            <a:solidFill>
              <a:srgbClr val="0E6DB7"/>
            </a:solidFill>
            <a:prstDash val="solid"/>
            <a:round/>
            <a:headEnd type="none" w="med" len="med"/>
            <a:tailEnd type="triangle"/>
          </a:ln>
        </p:spPr>
      </p:cxnSp>
      <p:cxnSp>
        <p:nvCxnSpPr>
          <p:cNvPr id="24" name="直接箭头连接符 23"/>
          <p:cNvCxnSpPr>
            <a:endCxn id="8" idx="1"/>
          </p:cNvCxnSpPr>
          <p:nvPr/>
        </p:nvCxnSpPr>
        <p:spPr bwMode="auto">
          <a:xfrm>
            <a:off x="4381500" y="3480501"/>
            <a:ext cx="1365870" cy="0"/>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8" name="文本框 7"/>
          <p:cNvSpPr txBox="1"/>
          <p:nvPr/>
        </p:nvSpPr>
        <p:spPr>
          <a:xfrm>
            <a:off x="5747370" y="3311224"/>
            <a:ext cx="5096263" cy="338554"/>
          </a:xfrm>
          <a:prstGeom prst="rect">
            <a:avLst/>
          </a:prstGeom>
          <a:noFill/>
        </p:spPr>
        <p:txBody>
          <a:bodyPr wrap="square" rtlCol="0">
            <a:spAutoFit/>
          </a:bodyPr>
          <a:lstStyle/>
          <a:p>
            <a:r>
              <a:rPr lang="zh-CN" altLang="en-US" sz="1600" dirty="0">
                <a:latin typeface="Verdana" pitchFamily="34" charset="0"/>
                <a:ea typeface="黑体" pitchFamily="49" charset="-122"/>
              </a:rPr>
              <a:t>控制使用该模板借款的人员</a:t>
            </a:r>
          </a:p>
        </p:txBody>
      </p:sp>
      <p:cxnSp>
        <p:nvCxnSpPr>
          <p:cNvPr id="27" name="直接箭头连接符 26"/>
          <p:cNvCxnSpPr>
            <a:stCxn id="42" idx="5"/>
          </p:cNvCxnSpPr>
          <p:nvPr/>
        </p:nvCxnSpPr>
        <p:spPr bwMode="auto">
          <a:xfrm>
            <a:off x="4442459" y="6325163"/>
            <a:ext cx="224720" cy="249486"/>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29" name="椭圆 28"/>
          <p:cNvSpPr/>
          <p:nvPr/>
        </p:nvSpPr>
        <p:spPr bwMode="auto">
          <a:xfrm>
            <a:off x="3723957" y="3293337"/>
            <a:ext cx="750272" cy="285875"/>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0" name="直接箭头连接符 29"/>
          <p:cNvCxnSpPr>
            <a:stCxn id="44" idx="6"/>
          </p:cNvCxnSpPr>
          <p:nvPr/>
        </p:nvCxnSpPr>
        <p:spPr bwMode="auto">
          <a:xfrm flipV="1">
            <a:off x="4631541" y="4534289"/>
            <a:ext cx="1459036" cy="195042"/>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31" name="文本框 30"/>
          <p:cNvSpPr txBox="1"/>
          <p:nvPr/>
        </p:nvSpPr>
        <p:spPr>
          <a:xfrm>
            <a:off x="6064729" y="4346501"/>
            <a:ext cx="6085231" cy="339509"/>
          </a:xfrm>
          <a:prstGeom prst="rect">
            <a:avLst/>
          </a:prstGeom>
          <a:noFill/>
        </p:spPr>
        <p:txBody>
          <a:bodyPr wrap="square" rtlCol="0">
            <a:spAutoFit/>
          </a:bodyPr>
          <a:lstStyle/>
          <a:p>
            <a:r>
              <a:rPr lang="zh-CN" altLang="en-US" sz="1600" dirty="0">
                <a:latin typeface="Verdana" pitchFamily="34" charset="0"/>
                <a:ea typeface="黑体" pitchFamily="49" charset="-122"/>
              </a:rPr>
              <a:t>主题控制是有系统生成时才展示出来，系统按照规则生成主题</a:t>
            </a:r>
          </a:p>
        </p:txBody>
      </p:sp>
      <p:cxnSp>
        <p:nvCxnSpPr>
          <p:cNvPr id="33" name="直接箭头连接符 32"/>
          <p:cNvCxnSpPr/>
          <p:nvPr/>
        </p:nvCxnSpPr>
        <p:spPr bwMode="auto">
          <a:xfrm flipV="1">
            <a:off x="4667179" y="5426650"/>
            <a:ext cx="1423398" cy="34356"/>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34" name="文本框 33"/>
          <p:cNvSpPr txBox="1"/>
          <p:nvPr/>
        </p:nvSpPr>
        <p:spPr>
          <a:xfrm>
            <a:off x="5983060" y="5256896"/>
            <a:ext cx="6085231" cy="339509"/>
          </a:xfrm>
          <a:prstGeom prst="rect">
            <a:avLst/>
          </a:prstGeom>
          <a:noFill/>
        </p:spPr>
        <p:txBody>
          <a:bodyPr wrap="square" rtlCol="0">
            <a:spAutoFit/>
          </a:bodyPr>
          <a:lstStyle/>
          <a:p>
            <a:r>
              <a:rPr lang="zh-CN" altLang="en-US" sz="1600" dirty="0">
                <a:latin typeface="Verdana" pitchFamily="34" charset="0"/>
                <a:ea typeface="黑体" pitchFamily="49" charset="-122"/>
              </a:rPr>
              <a:t>启用 则根据设置的借款控制控制借款，具体详见“借款控制”</a:t>
            </a:r>
          </a:p>
        </p:txBody>
      </p:sp>
      <p:sp>
        <p:nvSpPr>
          <p:cNvPr id="36" name="标题 2"/>
          <p:cNvSpPr>
            <a:spLocks noGrp="1"/>
          </p:cNvSpPr>
          <p:nvPr>
            <p:ph type="ctrTitle" sz="quarter"/>
          </p:nvPr>
        </p:nvSpPr>
        <p:spPr>
          <a:xfrm>
            <a:off x="138545" y="286270"/>
            <a:ext cx="9045676" cy="641985"/>
          </a:xfrm>
        </p:spPr>
        <p:txBody>
          <a:bodyPr/>
          <a:lstStyle/>
          <a:p>
            <a:pPr algn="l"/>
            <a:r>
              <a:rPr lang="zh-CN" altLang="en-US" sz="2400" dirty="0"/>
              <a:t>第五章   借还款</a:t>
            </a:r>
          </a:p>
        </p:txBody>
      </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8" name="椭圆 37"/>
          <p:cNvSpPr/>
          <p:nvPr/>
        </p:nvSpPr>
        <p:spPr bwMode="auto">
          <a:xfrm>
            <a:off x="3914457" y="5072464"/>
            <a:ext cx="750272" cy="19742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椭圆 38"/>
          <p:cNvSpPr/>
          <p:nvPr/>
        </p:nvSpPr>
        <p:spPr bwMode="auto">
          <a:xfrm>
            <a:off x="3881269" y="5362295"/>
            <a:ext cx="750272" cy="19742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椭圆 40"/>
          <p:cNvSpPr/>
          <p:nvPr/>
        </p:nvSpPr>
        <p:spPr bwMode="auto">
          <a:xfrm>
            <a:off x="3916907" y="5661323"/>
            <a:ext cx="750272" cy="19742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椭圆 41"/>
          <p:cNvSpPr/>
          <p:nvPr/>
        </p:nvSpPr>
        <p:spPr bwMode="auto">
          <a:xfrm>
            <a:off x="3802062" y="6156653"/>
            <a:ext cx="750272" cy="19742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4" name="椭圆 43"/>
          <p:cNvSpPr/>
          <p:nvPr/>
        </p:nvSpPr>
        <p:spPr bwMode="auto">
          <a:xfrm>
            <a:off x="3881269" y="4630620"/>
            <a:ext cx="750272" cy="19742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3" name="文本框 33"/>
          <p:cNvSpPr txBox="1"/>
          <p:nvPr/>
        </p:nvSpPr>
        <p:spPr>
          <a:xfrm>
            <a:off x="0" y="5600155"/>
            <a:ext cx="3881269" cy="584775"/>
          </a:xfrm>
          <a:prstGeom prst="rect">
            <a:avLst/>
          </a:prstGeom>
          <a:noFill/>
        </p:spPr>
        <p:txBody>
          <a:bodyPr wrap="square" rtlCol="0">
            <a:spAutoFit/>
          </a:bodyPr>
          <a:lstStyle/>
          <a:p>
            <a:r>
              <a:rPr lang="zh-CN" altLang="en-US" sz="1600" dirty="0">
                <a:latin typeface="Verdana" pitchFamily="34" charset="0"/>
                <a:ea typeface="黑体" pitchFamily="49" charset="-122"/>
              </a:rPr>
              <a:t>预计还款方式来自还款方式设置，勾选后根据模板带入新建页面</a:t>
            </a:r>
          </a:p>
        </p:txBody>
      </p:sp>
      <p:cxnSp>
        <p:nvCxnSpPr>
          <p:cNvPr id="54" name="直接箭头连接符 53"/>
          <p:cNvCxnSpPr>
            <a:endCxn id="41" idx="2"/>
          </p:cNvCxnSpPr>
          <p:nvPr/>
        </p:nvCxnSpPr>
        <p:spPr bwMode="auto">
          <a:xfrm flipV="1">
            <a:off x="3652138" y="5760034"/>
            <a:ext cx="264769" cy="104174"/>
          </a:xfrm>
          <a:prstGeom prst="straightConnector1">
            <a:avLst/>
          </a:prstGeom>
          <a:solidFill>
            <a:schemeClr val="accent1"/>
          </a:solidFill>
          <a:ln w="28575" cap="flat" cmpd="sng" algn="ctr">
            <a:solidFill>
              <a:srgbClr val="0E6DB7"/>
            </a:solidFill>
            <a:prstDash val="solid"/>
            <a:round/>
            <a:headEnd type="none" w="med" len="med"/>
            <a:tailEnd type="triangle"/>
          </a:ln>
        </p:spPr>
      </p:cxnSp>
      <p:sp>
        <p:nvSpPr>
          <p:cNvPr id="55" name="文本框 33"/>
          <p:cNvSpPr txBox="1"/>
          <p:nvPr/>
        </p:nvSpPr>
        <p:spPr>
          <a:xfrm>
            <a:off x="4631541" y="6518491"/>
            <a:ext cx="6988959" cy="338554"/>
          </a:xfrm>
          <a:prstGeom prst="rect">
            <a:avLst/>
          </a:prstGeom>
          <a:noFill/>
        </p:spPr>
        <p:txBody>
          <a:bodyPr wrap="square" rtlCol="0">
            <a:spAutoFit/>
          </a:bodyPr>
          <a:lstStyle/>
          <a:p>
            <a:r>
              <a:rPr lang="zh-CN" altLang="en-US" sz="1600" dirty="0">
                <a:latin typeface="Verdana" pitchFamily="34" charset="0"/>
                <a:ea typeface="黑体" pitchFamily="49" charset="-122"/>
              </a:rPr>
              <a:t>对应科目在该类别借款凭证时初始化科目，默认取设置的第一条会计科目</a:t>
            </a:r>
          </a:p>
        </p:txBody>
      </p:sp>
    </p:spTree>
    <p:extLst>
      <p:ext uri="{BB962C8B-B14F-4D97-AF65-F5344CB8AC3E}">
        <p14:creationId xmlns:p14="http://schemas.microsoft.com/office/powerpoint/2010/main" val="17963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195"/>
                                        </p:tgtEl>
                                        <p:attrNameLst>
                                          <p:attrName>style.visibility</p:attrName>
                                        </p:attrNameLst>
                                      </p:cBhvr>
                                      <p:to>
                                        <p:strVal val="visible"/>
                                      </p:to>
                                    </p:set>
                                    <p:animEffect transition="in" filter="wipe(down)">
                                      <p:cBhvr>
                                        <p:cTn id="26" dur="500"/>
                                        <p:tgtEl>
                                          <p:spTgt spid="81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196"/>
                                        </p:tgtEl>
                                        <p:attrNameLst>
                                          <p:attrName>style.visibility</p:attrName>
                                        </p:attrNameLst>
                                      </p:cBhvr>
                                      <p:to>
                                        <p:strVal val="visible"/>
                                      </p:to>
                                    </p:set>
                                    <p:animEffect transition="in" filter="wipe(down)">
                                      <p:cBhvr>
                                        <p:cTn id="31" dur="500"/>
                                        <p:tgtEl>
                                          <p:spTgt spid="8196"/>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heel(1)">
                                      <p:cBhvr>
                                        <p:cTn id="36" dur="20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0-#ppt_w/2"/>
                                          </p:val>
                                        </p:tav>
                                        <p:tav tm="100000">
                                          <p:val>
                                            <p:strVal val="#ppt_x"/>
                                          </p:val>
                                        </p:tav>
                                      </p:tavLst>
                                    </p:anim>
                                    <p:anim calcmode="lin" valueType="num">
                                      <p:cBhvr additive="base">
                                        <p:cTn id="4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heel(1)">
                                      <p:cBhvr>
                                        <p:cTn id="52" dur="20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0-#ppt_w/2"/>
                                          </p:val>
                                        </p:tav>
                                        <p:tav tm="100000">
                                          <p:val>
                                            <p:strVal val="#ppt_x"/>
                                          </p:val>
                                        </p:tav>
                                      </p:tavLst>
                                    </p:anim>
                                    <p:anim calcmode="lin" valueType="num">
                                      <p:cBhvr additive="base">
                                        <p:cTn id="6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heel(1)">
                                      <p:cBhvr>
                                        <p:cTn id="68" dur="20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heel(1)">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0-#ppt_w/2"/>
                                          </p:val>
                                        </p:tav>
                                        <p:tav tm="100000">
                                          <p:val>
                                            <p:strVal val="#ppt_x"/>
                                          </p:val>
                                        </p:tav>
                                      </p:tavLst>
                                    </p:anim>
                                    <p:anim calcmode="lin" valueType="num">
                                      <p:cBhvr additive="base">
                                        <p:cTn id="8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heel(1)">
                                      <p:cBhvr>
                                        <p:cTn id="94" dur="20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additive="base">
                                        <p:cTn id="99" dur="500" fill="hold"/>
                                        <p:tgtEl>
                                          <p:spTgt spid="53"/>
                                        </p:tgtEl>
                                        <p:attrNameLst>
                                          <p:attrName>ppt_x</p:attrName>
                                        </p:attrNameLst>
                                      </p:cBhvr>
                                      <p:tavLst>
                                        <p:tav tm="0">
                                          <p:val>
                                            <p:strVal val="0-#ppt_w/2"/>
                                          </p:val>
                                        </p:tav>
                                        <p:tav tm="100000">
                                          <p:val>
                                            <p:strVal val="#ppt_x"/>
                                          </p:val>
                                        </p:tav>
                                      </p:tavLst>
                                    </p:anim>
                                    <p:anim calcmode="lin" valueType="num">
                                      <p:cBhvr additive="base">
                                        <p:cTn id="100"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heel(1)">
                                      <p:cBhvr>
                                        <p:cTn id="105" dur="20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wipe(left)">
                                      <p:cBhvr>
                                        <p:cTn id="110" dur="500"/>
                                        <p:tgtEl>
                                          <p:spTgt spid="23"/>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wheel(1)">
                                      <p:cBhvr>
                                        <p:cTn id="115" dur="2000"/>
                                        <p:tgtEl>
                                          <p:spTgt spid="4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wipe(left)">
                                      <p:cBhvr>
                                        <p:cTn id="120" dur="500"/>
                                        <p:tgtEl>
                                          <p:spTgt spid="27"/>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grpId="0" nodeType="clickEffect">
                                  <p:stCondLst>
                                    <p:cond delay="0"/>
                                  </p:stCondLst>
                                  <p:childTnLst>
                                    <p:set>
                                      <p:cBhvr>
                                        <p:cTn id="124" dur="1" fill="hold">
                                          <p:stCondLst>
                                            <p:cond delay="0"/>
                                          </p:stCondLst>
                                        </p:cTn>
                                        <p:tgtEl>
                                          <p:spTgt spid="55"/>
                                        </p:tgtEl>
                                        <p:attrNameLst>
                                          <p:attrName>style.visibility</p:attrName>
                                        </p:attrNameLst>
                                      </p:cBhvr>
                                      <p:to>
                                        <p:strVal val="visible"/>
                                      </p:to>
                                    </p:set>
                                    <p:anim calcmode="lin" valueType="num">
                                      <p:cBhvr additive="base">
                                        <p:cTn id="125" dur="500" fill="hold"/>
                                        <p:tgtEl>
                                          <p:spTgt spid="55"/>
                                        </p:tgtEl>
                                        <p:attrNameLst>
                                          <p:attrName>ppt_x</p:attrName>
                                        </p:attrNameLst>
                                      </p:cBhvr>
                                      <p:tavLst>
                                        <p:tav tm="0">
                                          <p:val>
                                            <p:strVal val="0-#ppt_w/2"/>
                                          </p:val>
                                        </p:tav>
                                        <p:tav tm="100000">
                                          <p:val>
                                            <p:strVal val="#ppt_x"/>
                                          </p:val>
                                        </p:tav>
                                      </p:tavLst>
                                    </p:anim>
                                    <p:anim calcmode="lin" valueType="num">
                                      <p:cBhvr additive="base">
                                        <p:cTn id="12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wipe(left)">
                                      <p:cBhvr>
                                        <p:cTn id="1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bldLvl="0" animBg="1"/>
      <p:bldP spid="8" grpId="0"/>
      <p:bldP spid="29" grpId="0" bldLvl="0" animBg="1"/>
      <p:bldP spid="31" grpId="0"/>
      <p:bldP spid="34" grpId="0"/>
      <p:bldP spid="38" grpId="0" bldLvl="0" animBg="1"/>
      <p:bldP spid="39" grpId="0" bldLvl="0" animBg="1"/>
      <p:bldP spid="41" grpId="0" bldLvl="0" animBg="1"/>
      <p:bldP spid="42" grpId="0" bldLvl="0" animBg="1"/>
      <p:bldP spid="44" grpId="0" bldLvl="0" animBg="1"/>
      <p:bldP spid="53" grpId="0"/>
      <p:bldP spid="5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4051300"/>
            <a:ext cx="7651750" cy="280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398177"/>
            <a:ext cx="10602913"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a:endCxn id="5" idx="1"/>
          </p:cNvCxnSpPr>
          <p:nvPr/>
        </p:nvCxnSpPr>
        <p:spPr bwMode="auto">
          <a:xfrm>
            <a:off x="3073400" y="2474841"/>
            <a:ext cx="311120" cy="1"/>
          </a:xfrm>
          <a:prstGeom prst="straightConnector1">
            <a:avLst/>
          </a:prstGeom>
          <a:ln>
            <a:solidFill>
              <a:srgbClr val="FF0000"/>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4" name="直接箭头连接符 33"/>
          <p:cNvCxnSpPr/>
          <p:nvPr/>
        </p:nvCxnSpPr>
        <p:spPr bwMode="auto">
          <a:xfrm flipH="1" flipV="1">
            <a:off x="3632200" y="3365500"/>
            <a:ext cx="558800" cy="584200"/>
          </a:xfrm>
          <a:prstGeom prst="straightConnector1">
            <a:avLst/>
          </a:prstGeom>
          <a:ln>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p:nvPr/>
        </p:nvCxnSpPr>
        <p:spPr bwMode="auto">
          <a:xfrm flipV="1">
            <a:off x="800100" y="1398177"/>
            <a:ext cx="1143000" cy="674963"/>
          </a:xfrm>
          <a:prstGeom prst="straightConnector1">
            <a:avLst/>
          </a:prstGeom>
          <a:ln>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3" name="标题 2"/>
          <p:cNvSpPr>
            <a:spLocks noGrp="1"/>
          </p:cNvSpPr>
          <p:nvPr>
            <p:ph type="ctrTitle" sz="quarter"/>
          </p:nvPr>
        </p:nvSpPr>
        <p:spPr>
          <a:xfrm>
            <a:off x="138545" y="286270"/>
            <a:ext cx="9045676" cy="641985"/>
          </a:xfrm>
        </p:spPr>
        <p:txBody>
          <a:bodyPr/>
          <a:lstStyle/>
          <a:p>
            <a:pPr algn="l"/>
            <a:r>
              <a:rPr lang="zh-CN" altLang="en-US" sz="2400" dirty="0"/>
              <a:t>第五章   借还款   </a:t>
            </a:r>
            <a:r>
              <a:rPr lang="zh-CN" altLang="en-US" sz="1600" dirty="0"/>
              <a:t>借款控制</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4" name="TextBox 3"/>
          <p:cNvSpPr txBox="1"/>
          <p:nvPr/>
        </p:nvSpPr>
        <p:spPr>
          <a:xfrm>
            <a:off x="1943100" y="1372898"/>
            <a:ext cx="1441420" cy="307777"/>
          </a:xfrm>
          <a:prstGeom prst="rect">
            <a:avLst/>
          </a:prstGeom>
          <a:noFill/>
        </p:spPr>
        <p:txBody>
          <a:bodyPr wrap="none" rtlCol="0">
            <a:spAutoFit/>
          </a:bodyPr>
          <a:lstStyle/>
          <a:p>
            <a:r>
              <a:rPr lang="zh-CN" altLang="en-US" sz="1400" b="1" i="1" dirty="0">
                <a:latin typeface="微软雅黑" panose="020B0503020204020204" pitchFamily="34" charset="-122"/>
                <a:ea typeface="微软雅黑" panose="020B0503020204020204" pitchFamily="34" charset="-122"/>
              </a:rPr>
              <a:t>借款控制的范围</a:t>
            </a:r>
          </a:p>
        </p:txBody>
      </p:sp>
      <p:sp>
        <p:nvSpPr>
          <p:cNvPr id="5" name="圆角矩形 4"/>
          <p:cNvSpPr/>
          <p:nvPr/>
        </p:nvSpPr>
        <p:spPr>
          <a:xfrm>
            <a:off x="3384520" y="2326993"/>
            <a:ext cx="1873280" cy="2956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控制方式的开关</a:t>
            </a:r>
          </a:p>
        </p:txBody>
      </p:sp>
      <p:sp>
        <p:nvSpPr>
          <p:cNvPr id="21" name="圆角矩形 20"/>
          <p:cNvSpPr/>
          <p:nvPr/>
        </p:nvSpPr>
        <p:spPr>
          <a:xfrm>
            <a:off x="3487136" y="2626690"/>
            <a:ext cx="7139119" cy="2956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刚性控制：超过借款控制借款申请无法提交；柔控则是超过提醒但仍然可提交</a:t>
            </a:r>
          </a:p>
        </p:txBody>
      </p:sp>
      <p:cxnSp>
        <p:nvCxnSpPr>
          <p:cNvPr id="22" name="直接箭头连接符 21"/>
          <p:cNvCxnSpPr>
            <a:endCxn id="21" idx="1"/>
          </p:cNvCxnSpPr>
          <p:nvPr/>
        </p:nvCxnSpPr>
        <p:spPr bwMode="auto">
          <a:xfrm flipV="1">
            <a:off x="3228960" y="2774539"/>
            <a:ext cx="258176" cy="147848"/>
          </a:xfrm>
          <a:prstGeom prst="straightConnector1">
            <a:avLst/>
          </a:prstGeom>
          <a:ln>
            <a:solidFill>
              <a:srgbClr val="FF00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0" name="圆角矩形 19"/>
          <p:cNvSpPr/>
          <p:nvPr/>
        </p:nvSpPr>
        <p:spPr>
          <a:xfrm>
            <a:off x="3746500" y="3695700"/>
            <a:ext cx="2819400" cy="508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设置借款对的控制类型</a:t>
            </a:r>
          </a:p>
        </p:txBody>
      </p:sp>
      <p:sp>
        <p:nvSpPr>
          <p:cNvPr id="23" name="圆角矩形标注 22"/>
          <p:cNvSpPr/>
          <p:nvPr/>
        </p:nvSpPr>
        <p:spPr>
          <a:xfrm>
            <a:off x="8667750" y="4362450"/>
            <a:ext cx="1511300" cy="565150"/>
          </a:xfrm>
          <a:prstGeom prst="wedgeRoundRectCallout">
            <a:avLst>
              <a:gd name="adj1" fmla="val -56967"/>
              <a:gd name="adj2" fmla="val 8721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还款提醒设置页面</a:t>
            </a:r>
          </a:p>
        </p:txBody>
      </p:sp>
    </p:spTree>
    <p:extLst>
      <p:ext uri="{BB962C8B-B14F-4D97-AF65-F5344CB8AC3E}">
        <p14:creationId xmlns:p14="http://schemas.microsoft.com/office/powerpoint/2010/main" val="32743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ppt_x"/>
                                          </p:val>
                                        </p:tav>
                                        <p:tav tm="100000">
                                          <p:val>
                                            <p:strVal val="#ppt_x"/>
                                          </p:val>
                                        </p:tav>
                                      </p:tavLst>
                                    </p:anim>
                                    <p:anim calcmode="lin" valueType="num">
                                      <p:cBhvr additive="base">
                                        <p:cTn id="5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219"/>
                                        </p:tgtEl>
                                        <p:attrNameLst>
                                          <p:attrName>style.visibility</p:attrName>
                                        </p:attrNameLst>
                                      </p:cBhvr>
                                      <p:to>
                                        <p:strVal val="visible"/>
                                      </p:to>
                                    </p:set>
                                    <p:animEffect transition="in" filter="wipe(down)">
                                      <p:cBhvr>
                                        <p:cTn id="62" dur="500"/>
                                        <p:tgtEl>
                                          <p:spTgt spid="9219"/>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1" grpId="0" animBg="1"/>
      <p:bldP spid="20" grpId="0" animBg="1"/>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5582"/>
            <a:ext cx="10907713" cy="570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直接箭头连接符 33"/>
          <p:cNvCxnSpPr/>
          <p:nvPr/>
        </p:nvCxnSpPr>
        <p:spPr bwMode="auto">
          <a:xfrm flipV="1">
            <a:off x="5911056" y="1155700"/>
            <a:ext cx="0" cy="886790"/>
          </a:xfrm>
          <a:prstGeom prst="straightConnector1">
            <a:avLst/>
          </a:prstGeom>
          <a:ln>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p:nvPr/>
        </p:nvCxnSpPr>
        <p:spPr bwMode="auto">
          <a:xfrm flipH="1">
            <a:off x="5156200" y="1155700"/>
            <a:ext cx="50800" cy="406400"/>
          </a:xfrm>
          <a:prstGeom prst="straightConnector1">
            <a:avLst/>
          </a:prstGeom>
          <a:ln>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3" name="标题 2"/>
          <p:cNvSpPr>
            <a:spLocks noGrp="1"/>
          </p:cNvSpPr>
          <p:nvPr>
            <p:ph type="ctrTitle" sz="quarter"/>
          </p:nvPr>
        </p:nvSpPr>
        <p:spPr>
          <a:xfrm>
            <a:off x="138545" y="286270"/>
            <a:ext cx="9045676" cy="641985"/>
          </a:xfrm>
        </p:spPr>
        <p:txBody>
          <a:bodyPr/>
          <a:lstStyle/>
          <a:p>
            <a:pPr algn="l"/>
            <a:r>
              <a:rPr lang="zh-CN" altLang="en-US" sz="2400" dirty="0"/>
              <a:t>第五章   借还款</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5" name="圆角矩形 4"/>
          <p:cNvSpPr/>
          <p:nvPr/>
        </p:nvSpPr>
        <p:spPr>
          <a:xfrm>
            <a:off x="3487136" y="1562100"/>
            <a:ext cx="2222500" cy="2829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修改可阅读者与可冲销者</a:t>
            </a:r>
          </a:p>
        </p:txBody>
      </p:sp>
      <p:cxnSp>
        <p:nvCxnSpPr>
          <p:cNvPr id="22" name="直接箭头连接符 21"/>
          <p:cNvCxnSpPr/>
          <p:nvPr/>
        </p:nvCxnSpPr>
        <p:spPr bwMode="auto">
          <a:xfrm>
            <a:off x="6507648" y="1155700"/>
            <a:ext cx="258176" cy="203200"/>
          </a:xfrm>
          <a:prstGeom prst="straightConnector1">
            <a:avLst/>
          </a:prstGeom>
          <a:ln>
            <a:solidFill>
              <a:srgbClr val="FF00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0" name="圆角矩形 19"/>
          <p:cNvSpPr/>
          <p:nvPr/>
        </p:nvSpPr>
        <p:spPr>
          <a:xfrm>
            <a:off x="5067300" y="2042490"/>
            <a:ext cx="2552700" cy="508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根据筛选查询预算页面</a:t>
            </a:r>
          </a:p>
        </p:txBody>
      </p:sp>
      <p:sp>
        <p:nvSpPr>
          <p:cNvPr id="23" name="圆角矩形标注 22"/>
          <p:cNvSpPr/>
          <p:nvPr/>
        </p:nvSpPr>
        <p:spPr>
          <a:xfrm>
            <a:off x="8167945" y="1421023"/>
            <a:ext cx="1405602" cy="565150"/>
          </a:xfrm>
          <a:prstGeom prst="wedgeRoundRectCallout">
            <a:avLst>
              <a:gd name="adj1" fmla="val -23824"/>
              <a:gd name="adj2" fmla="val -9255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借款人员与财务有权限操作</a:t>
            </a:r>
          </a:p>
        </p:txBody>
      </p:sp>
      <p:sp>
        <p:nvSpPr>
          <p:cNvPr id="24" name="圆角矩形 23"/>
          <p:cNvSpPr/>
          <p:nvPr/>
        </p:nvSpPr>
        <p:spPr>
          <a:xfrm>
            <a:off x="5945445" y="1387897"/>
            <a:ext cx="2222500"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回写凭证号之后，制证会计可修改凭证号</a:t>
            </a:r>
          </a:p>
        </p:txBody>
      </p:sp>
      <p:sp>
        <p:nvSpPr>
          <p:cNvPr id="25" name="圆角矩形标注 24"/>
          <p:cNvSpPr/>
          <p:nvPr/>
        </p:nvSpPr>
        <p:spPr>
          <a:xfrm>
            <a:off x="9450645" y="2013915"/>
            <a:ext cx="1405602" cy="565150"/>
          </a:xfrm>
          <a:prstGeom prst="wedgeRoundRectCallout">
            <a:avLst>
              <a:gd name="adj1" fmla="val -68097"/>
              <a:gd name="adj2" fmla="val -21390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借款人有权限操作</a:t>
            </a:r>
          </a:p>
        </p:txBody>
      </p:sp>
      <p:cxnSp>
        <p:nvCxnSpPr>
          <p:cNvPr id="26" name="直接箭头连接符 25"/>
          <p:cNvCxnSpPr>
            <a:stCxn id="23" idx="2"/>
          </p:cNvCxnSpPr>
          <p:nvPr/>
        </p:nvCxnSpPr>
        <p:spPr bwMode="auto">
          <a:xfrm flipH="1">
            <a:off x="2413001" y="1986173"/>
            <a:ext cx="6457745" cy="4236827"/>
          </a:xfrm>
          <a:prstGeom prst="straightConnector1">
            <a:avLst/>
          </a:prstGeom>
          <a:ln>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29" name="圆角矩形标注 28"/>
          <p:cNvSpPr/>
          <p:nvPr/>
        </p:nvSpPr>
        <p:spPr>
          <a:xfrm>
            <a:off x="5207000" y="6263243"/>
            <a:ext cx="3109655" cy="565150"/>
          </a:xfrm>
          <a:prstGeom prst="wedgeRoundRectCallout">
            <a:avLst>
              <a:gd name="adj1" fmla="val -139269"/>
              <a:gd name="adj2" fmla="val -11657"/>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查看该借款的还款、冲抵与借款转移的信息</a:t>
            </a:r>
          </a:p>
        </p:txBody>
      </p:sp>
      <p:sp>
        <p:nvSpPr>
          <p:cNvPr id="30" name="圆角矩形标注 29"/>
          <p:cNvSpPr/>
          <p:nvPr/>
        </p:nvSpPr>
        <p:spPr>
          <a:xfrm>
            <a:off x="3000234" y="4008780"/>
            <a:ext cx="1914665" cy="565150"/>
          </a:xfrm>
          <a:prstGeom prst="wedgeRoundRectCallout">
            <a:avLst>
              <a:gd name="adj1" fmla="val -97914"/>
              <a:gd name="adj2" fmla="val -7682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可冲销者在报销时可以冲抵此借款</a:t>
            </a:r>
          </a:p>
        </p:txBody>
      </p:sp>
    </p:spTree>
    <p:extLst>
      <p:ext uri="{BB962C8B-B14F-4D97-AF65-F5344CB8AC3E}">
        <p14:creationId xmlns:p14="http://schemas.microsoft.com/office/powerpoint/2010/main" val="17467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circle(in)">
                                      <p:cBhvr>
                                        <p:cTn id="38" dur="20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3" grpId="0" animBg="1"/>
      <p:bldP spid="24" grpId="0" animBg="1"/>
      <p:bldP spid="25" grpId="0" animBg="1"/>
      <p:bldP spid="29"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第五章   借还款   </a:t>
            </a:r>
            <a:r>
              <a:rPr lang="zh-CN" altLang="en-US" sz="1600" dirty="0"/>
              <a:t>修改权限、查看预算</a:t>
            </a: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1" y="1198562"/>
            <a:ext cx="63119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251" y="2073275"/>
            <a:ext cx="7707313"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云形标注 4"/>
          <p:cNvSpPr/>
          <p:nvPr/>
        </p:nvSpPr>
        <p:spPr>
          <a:xfrm>
            <a:off x="381000" y="5041900"/>
            <a:ext cx="2810510" cy="1587500"/>
          </a:xfrm>
          <a:prstGeom prst="cloudCallout">
            <a:avLst>
              <a:gd name="adj1" fmla="val 50168"/>
              <a:gd name="adj2" fmla="val -6763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借款中的修改权限与预算查询</a:t>
            </a:r>
          </a:p>
        </p:txBody>
      </p:sp>
      <p:sp>
        <p:nvSpPr>
          <p:cNvPr id="3" name="圆角矩形 2"/>
          <p:cNvSpPr/>
          <p:nvPr/>
        </p:nvSpPr>
        <p:spPr>
          <a:xfrm>
            <a:off x="852434" y="819806"/>
            <a:ext cx="5089634" cy="6306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点击已发布借款查看页面，有权限人员点击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修改权限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进入修改权限框口</a:t>
            </a:r>
          </a:p>
        </p:txBody>
      </p:sp>
      <p:sp>
        <p:nvSpPr>
          <p:cNvPr id="9" name="圆角矩形 8"/>
          <p:cNvSpPr/>
          <p:nvPr/>
        </p:nvSpPr>
        <p:spPr>
          <a:xfrm>
            <a:off x="3806080" y="5998779"/>
            <a:ext cx="5089634" cy="6306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有预算查询权限人员点击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预算查看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按钮进入预算查看框口</a:t>
            </a:r>
          </a:p>
        </p:txBody>
      </p:sp>
    </p:spTree>
    <p:extLst>
      <p:ext uri="{BB962C8B-B14F-4D97-AF65-F5344CB8AC3E}">
        <p14:creationId xmlns:p14="http://schemas.microsoft.com/office/powerpoint/2010/main" val="249345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Effect transition="in" filter="fade">
                                      <p:cBhvr>
                                        <p:cTn id="19" dur="1000"/>
                                        <p:tgtEl>
                                          <p:spTgt spid="11266"/>
                                        </p:tgtEl>
                                      </p:cBhvr>
                                    </p:animEffect>
                                    <p:anim calcmode="lin" valueType="num">
                                      <p:cBhvr>
                                        <p:cTn id="20" dur="1000" fill="hold"/>
                                        <p:tgtEl>
                                          <p:spTgt spid="11266"/>
                                        </p:tgtEl>
                                        <p:attrNameLst>
                                          <p:attrName>ppt_x</p:attrName>
                                        </p:attrNameLst>
                                      </p:cBhvr>
                                      <p:tavLst>
                                        <p:tav tm="0">
                                          <p:val>
                                            <p:strVal val="#ppt_x"/>
                                          </p:val>
                                        </p:tav>
                                        <p:tav tm="100000">
                                          <p:val>
                                            <p:strVal val="#ppt_x"/>
                                          </p:val>
                                        </p:tav>
                                      </p:tavLst>
                                    </p:anim>
                                    <p:anim calcmode="lin" valueType="num">
                                      <p:cBhvr>
                                        <p:cTn id="21"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267"/>
                                        </p:tgtEl>
                                        <p:attrNameLst>
                                          <p:attrName>style.visibility</p:attrName>
                                        </p:attrNameLst>
                                      </p:cBhvr>
                                      <p:to>
                                        <p:strVal val="visible"/>
                                      </p:to>
                                    </p:set>
                                    <p:animEffect transition="in" filter="barn(inVertical)">
                                      <p:cBhvr>
                                        <p:cTn id="31"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902472"/>
            <a:ext cx="11193463" cy="576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第五章   借还款   </a:t>
            </a:r>
            <a:r>
              <a:rPr lang="zh-CN" altLang="en-US" sz="1600" dirty="0"/>
              <a:t>财务核准操作（制证记账与报销一致）</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1451770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1128713"/>
            <a:ext cx="10926763"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0" name="椭圆 9"/>
          <p:cNvSpPr/>
          <p:nvPr/>
        </p:nvSpPr>
        <p:spPr bwMode="auto">
          <a:xfrm>
            <a:off x="687509" y="3444380"/>
            <a:ext cx="665018" cy="213756"/>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2" name="直接箭头连接符 11"/>
          <p:cNvCxnSpPr>
            <a:stCxn id="10" idx="6"/>
          </p:cNvCxnSpPr>
          <p:nvPr/>
        </p:nvCxnSpPr>
        <p:spPr bwMode="auto">
          <a:xfrm flipV="1">
            <a:off x="1352527" y="2146300"/>
            <a:ext cx="933473" cy="1404958"/>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5" name="标题 2"/>
          <p:cNvSpPr>
            <a:spLocks noGrp="1"/>
          </p:cNvSpPr>
          <p:nvPr>
            <p:ph type="ctrTitle" sz="quarter"/>
          </p:nvPr>
        </p:nvSpPr>
        <p:spPr>
          <a:xfrm>
            <a:off x="138545" y="286270"/>
            <a:ext cx="9045676" cy="641985"/>
          </a:xfrm>
        </p:spPr>
        <p:txBody>
          <a:bodyPr/>
          <a:lstStyle/>
          <a:p>
            <a:pPr algn="l"/>
            <a:r>
              <a:rPr lang="zh-CN" altLang="en-US" sz="2400" dirty="0"/>
              <a:t>第五章   借还款   </a:t>
            </a:r>
            <a:r>
              <a:rPr lang="zh-CN" altLang="en-US" sz="1600" dirty="0"/>
              <a:t>借款转移</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7340600" y="647818"/>
            <a:ext cx="3670300" cy="192063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借款转移操作者：借款人或者财务人员，借款单发布后才会出现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借款转移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按钮</a:t>
            </a:r>
          </a:p>
        </p:txBody>
      </p:sp>
      <p:sp>
        <p:nvSpPr>
          <p:cNvPr id="6" name="圆角矩形 5"/>
          <p:cNvSpPr/>
          <p:nvPr/>
        </p:nvSpPr>
        <p:spPr>
          <a:xfrm>
            <a:off x="2286000" y="1828800"/>
            <a:ext cx="3098800" cy="4953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借款转移接收人，借款转移成功后，全部金额累加在接收人借款上</a:t>
            </a:r>
          </a:p>
        </p:txBody>
      </p:sp>
    </p:spTree>
    <p:extLst>
      <p:ext uri="{BB962C8B-B14F-4D97-AF65-F5344CB8AC3E}">
        <p14:creationId xmlns:p14="http://schemas.microsoft.com/office/powerpoint/2010/main" val="194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down)">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719138"/>
            <a:ext cx="11183937"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cxnSp>
        <p:nvCxnSpPr>
          <p:cNvPr id="20" name="直接箭头连接符 19"/>
          <p:cNvCxnSpPr/>
          <p:nvPr/>
        </p:nvCxnSpPr>
        <p:spPr bwMode="auto">
          <a:xfrm>
            <a:off x="8069683" y="4439160"/>
            <a:ext cx="239028" cy="523609"/>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5" name="标题 2"/>
          <p:cNvSpPr>
            <a:spLocks noGrp="1"/>
          </p:cNvSpPr>
          <p:nvPr>
            <p:ph type="ctrTitle" sz="quarter"/>
          </p:nvPr>
        </p:nvSpPr>
        <p:spPr>
          <a:xfrm>
            <a:off x="138545" y="286270"/>
            <a:ext cx="9045676" cy="641985"/>
          </a:xfrm>
        </p:spPr>
        <p:txBody>
          <a:bodyPr/>
          <a:lstStyle/>
          <a:p>
            <a:pPr algn="l"/>
            <a:r>
              <a:rPr lang="zh-CN" altLang="en-US" sz="2400" dirty="0"/>
              <a:t>第五章   借还款   </a:t>
            </a:r>
            <a:r>
              <a:rPr lang="zh-CN" altLang="en-US" sz="1600" dirty="0"/>
              <a:t>还款核销</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16" name="云形标注 15"/>
          <p:cNvSpPr/>
          <p:nvPr/>
        </p:nvSpPr>
        <p:spPr>
          <a:xfrm>
            <a:off x="7674152" y="678499"/>
            <a:ext cx="3670300" cy="192063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还款核销操作者：借款人或者财务人员，借款单发布后才会出现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还款登记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按钮</a:t>
            </a:r>
          </a:p>
        </p:txBody>
      </p:sp>
      <p:sp>
        <p:nvSpPr>
          <p:cNvPr id="4" name="圆角矩形 3"/>
          <p:cNvSpPr/>
          <p:nvPr/>
        </p:nvSpPr>
        <p:spPr>
          <a:xfrm>
            <a:off x="8069683" y="4962769"/>
            <a:ext cx="2966617" cy="5969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设置的枚举值，用于还款人选择还款方式</a:t>
            </a:r>
          </a:p>
        </p:txBody>
      </p:sp>
      <p:sp>
        <p:nvSpPr>
          <p:cNvPr id="19" name="圆角矩形 18"/>
          <p:cNvSpPr/>
          <p:nvPr/>
        </p:nvSpPr>
        <p:spPr>
          <a:xfrm>
            <a:off x="1483938" y="4140710"/>
            <a:ext cx="3532562" cy="5969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还款成功后，还款金额回写至借款单，累计未冲销额对应减少</a:t>
            </a:r>
          </a:p>
        </p:txBody>
      </p:sp>
      <p:cxnSp>
        <p:nvCxnSpPr>
          <p:cNvPr id="21" name="直接箭头连接符 20"/>
          <p:cNvCxnSpPr/>
          <p:nvPr/>
        </p:nvCxnSpPr>
        <p:spPr bwMode="auto">
          <a:xfrm flipH="1" flipV="1">
            <a:off x="2641601" y="3878905"/>
            <a:ext cx="177799" cy="261805"/>
          </a:xfrm>
          <a:prstGeom prst="straightConnector1">
            <a:avLst/>
          </a:prstGeom>
          <a:solidFill>
            <a:schemeClr val="accent1"/>
          </a:solidFill>
          <a:ln w="38100" cap="flat" cmpd="sng" algn="ctr">
            <a:solidFill>
              <a:srgbClr val="FFC000"/>
            </a:solidFill>
            <a:prstDash val="solid"/>
            <a:round/>
            <a:headEnd type="none" w="med" len="med"/>
            <a:tailEnd type="triangle"/>
          </a:ln>
        </p:spPr>
      </p:cxnSp>
    </p:spTree>
    <p:extLst>
      <p:ext uri="{BB962C8B-B14F-4D97-AF65-F5344CB8AC3E}">
        <p14:creationId xmlns:p14="http://schemas.microsoft.com/office/powerpoint/2010/main" val="12125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31" y="785813"/>
            <a:ext cx="4106191"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9" name="标题 2"/>
          <p:cNvSpPr>
            <a:spLocks noGrp="1"/>
          </p:cNvSpPr>
          <p:nvPr>
            <p:ph type="ctrTitle" sz="quarter"/>
          </p:nvPr>
        </p:nvSpPr>
        <p:spPr>
          <a:xfrm>
            <a:off x="138545" y="286270"/>
            <a:ext cx="9045676" cy="641985"/>
          </a:xfrm>
        </p:spPr>
        <p:txBody>
          <a:bodyPr/>
          <a:lstStyle/>
          <a:p>
            <a:pPr marL="0" indent="0" algn="l">
              <a:buNone/>
            </a:pPr>
            <a:r>
              <a:rPr lang="zh-CN" altLang="en-US" sz="2800" dirty="0"/>
              <a:t>第一章：费控基础数据建立</a:t>
            </a:r>
            <a:r>
              <a:rPr lang="zh-CN" altLang="en-US" sz="1600" dirty="0"/>
              <a:t>：记账公司相关基础数据</a:t>
            </a:r>
            <a:br>
              <a:rPr lang="zh-CN" altLang="en-US" sz="1600" dirty="0"/>
            </a:br>
            <a:endParaRPr lang="zh-CN" altLang="en-US" sz="2800"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grpSp>
        <p:nvGrpSpPr>
          <p:cNvPr id="6" name="组合 5"/>
          <p:cNvGrpSpPr/>
          <p:nvPr/>
        </p:nvGrpSpPr>
        <p:grpSpPr>
          <a:xfrm>
            <a:off x="3723958" y="604524"/>
            <a:ext cx="7932408" cy="854085"/>
            <a:chOff x="1832181" y="643449"/>
            <a:chExt cx="7996195" cy="854085"/>
          </a:xfrm>
        </p:grpSpPr>
        <p:sp>
          <p:nvSpPr>
            <p:cNvPr id="7" name="矩形 6"/>
            <p:cNvSpPr/>
            <p:nvPr/>
          </p:nvSpPr>
          <p:spPr>
            <a:xfrm>
              <a:off x="3546132" y="643449"/>
              <a:ext cx="6282244"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部门属性，可导入导出</a:t>
              </a:r>
            </a:p>
          </p:txBody>
        </p:sp>
        <p:cxnSp>
          <p:nvCxnSpPr>
            <p:cNvPr id="8" name="直接箭头连接符 7"/>
            <p:cNvCxnSpPr>
              <a:endCxn id="7" idx="1"/>
            </p:cNvCxnSpPr>
            <p:nvPr/>
          </p:nvCxnSpPr>
          <p:spPr bwMode="auto">
            <a:xfrm flipV="1">
              <a:off x="1832181" y="812726"/>
              <a:ext cx="1713951" cy="68480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11" name="组合 10"/>
          <p:cNvGrpSpPr/>
          <p:nvPr/>
        </p:nvGrpSpPr>
        <p:grpSpPr>
          <a:xfrm>
            <a:off x="3635389" y="1050840"/>
            <a:ext cx="8078649" cy="530353"/>
            <a:chOff x="1382016" y="1135997"/>
            <a:chExt cx="8457186" cy="602890"/>
          </a:xfrm>
        </p:grpSpPr>
        <p:sp>
          <p:nvSpPr>
            <p:cNvPr id="12" name="矩形 11"/>
            <p:cNvSpPr/>
            <p:nvPr/>
          </p:nvSpPr>
          <p:spPr>
            <a:xfrm>
              <a:off x="3262594" y="1135997"/>
              <a:ext cx="6576608" cy="3848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成本中心</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核算部门，可导入导出</a:t>
              </a:r>
            </a:p>
          </p:txBody>
        </p:sp>
        <p:cxnSp>
          <p:nvCxnSpPr>
            <p:cNvPr id="13" name="直接箭头连接符 12"/>
            <p:cNvCxnSpPr>
              <a:endCxn id="12" idx="1"/>
            </p:cNvCxnSpPr>
            <p:nvPr/>
          </p:nvCxnSpPr>
          <p:spPr bwMode="auto">
            <a:xfrm flipV="1">
              <a:off x="1382016" y="1328426"/>
              <a:ext cx="1880578" cy="41046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17" name="组合 16"/>
          <p:cNvGrpSpPr/>
          <p:nvPr/>
        </p:nvGrpSpPr>
        <p:grpSpPr>
          <a:xfrm>
            <a:off x="3564269" y="1556615"/>
            <a:ext cx="8092096" cy="1077219"/>
            <a:chOff x="3679874" y="1947102"/>
            <a:chExt cx="9505900" cy="817144"/>
          </a:xfrm>
        </p:grpSpPr>
        <p:sp>
          <p:nvSpPr>
            <p:cNvPr id="18" name="矩形 17"/>
            <p:cNvSpPr/>
            <p:nvPr/>
          </p:nvSpPr>
          <p:spPr>
            <a:xfrm>
              <a:off x="5805933" y="1947102"/>
              <a:ext cx="7379841" cy="8171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供业务人员进行选择的业务类型：如：销售科目</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差旅费、管理科目</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差旅费，对于业务人员来说均是差旅费，无法区分是销售还是管理。业务人员直接选择对应的费用类型：差旅费，系统自动根据配置好的部门属性</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费用类型 匹配出对应的差旅费预算科目，可导入导出</a:t>
              </a:r>
            </a:p>
          </p:txBody>
        </p:sp>
        <p:cxnSp>
          <p:nvCxnSpPr>
            <p:cNvPr id="19" name="直接箭头连接符 18"/>
            <p:cNvCxnSpPr>
              <a:endCxn id="18" idx="1"/>
            </p:cNvCxnSpPr>
            <p:nvPr/>
          </p:nvCxnSpPr>
          <p:spPr bwMode="auto">
            <a:xfrm flipV="1">
              <a:off x="3679874" y="2355674"/>
              <a:ext cx="2126059" cy="40857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27" name="组合 26"/>
          <p:cNvGrpSpPr/>
          <p:nvPr/>
        </p:nvGrpSpPr>
        <p:grpSpPr>
          <a:xfrm>
            <a:off x="3723957" y="3449774"/>
            <a:ext cx="8021348" cy="338554"/>
            <a:chOff x="1222521" y="2702468"/>
            <a:chExt cx="8021348" cy="338554"/>
          </a:xfrm>
        </p:grpSpPr>
        <p:sp>
          <p:nvSpPr>
            <p:cNvPr id="28" name="矩形 27"/>
            <p:cNvSpPr/>
            <p:nvPr/>
          </p:nvSpPr>
          <p:spPr>
            <a:xfrm>
              <a:off x="2961624" y="2702468"/>
              <a:ext cx="6282245"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标准分类，如住宿费标准、通讯费标准，可导入导出</a:t>
              </a:r>
            </a:p>
          </p:txBody>
        </p:sp>
        <p:cxnSp>
          <p:nvCxnSpPr>
            <p:cNvPr id="29" name="直接箭头连接符 28"/>
            <p:cNvCxnSpPr>
              <a:endCxn id="28" idx="1"/>
            </p:cNvCxnSpPr>
            <p:nvPr/>
          </p:nvCxnSpPr>
          <p:spPr bwMode="auto">
            <a:xfrm flipV="1">
              <a:off x="1222521" y="2871745"/>
              <a:ext cx="1739103" cy="846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33" name="组合 32"/>
          <p:cNvGrpSpPr/>
          <p:nvPr/>
        </p:nvGrpSpPr>
        <p:grpSpPr>
          <a:xfrm>
            <a:off x="3723957" y="3887848"/>
            <a:ext cx="8052330" cy="584775"/>
            <a:chOff x="3390932" y="3186540"/>
            <a:chExt cx="8052330" cy="584775"/>
          </a:xfrm>
        </p:grpSpPr>
        <p:sp>
          <p:nvSpPr>
            <p:cNvPr id="34" name="矩形 33"/>
            <p:cNvSpPr/>
            <p:nvPr/>
          </p:nvSpPr>
          <p:spPr>
            <a:xfrm>
              <a:off x="5161018" y="3186540"/>
              <a:ext cx="6282244"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根据配置的职级、地域类别、费用标准分类进行对应的标准数据控制，可导入导出</a:t>
              </a:r>
            </a:p>
          </p:txBody>
        </p:sp>
        <p:cxnSp>
          <p:nvCxnSpPr>
            <p:cNvPr id="35" name="直接箭头连接符 34"/>
            <p:cNvCxnSpPr>
              <a:endCxn id="34" idx="1"/>
            </p:cNvCxnSpPr>
            <p:nvPr/>
          </p:nvCxnSpPr>
          <p:spPr bwMode="auto">
            <a:xfrm>
              <a:off x="3390932" y="3186540"/>
              <a:ext cx="1770086" cy="29238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37" name="组合 36"/>
          <p:cNvGrpSpPr/>
          <p:nvPr/>
        </p:nvGrpSpPr>
        <p:grpSpPr>
          <a:xfrm>
            <a:off x="3294529" y="4057125"/>
            <a:ext cx="8183576" cy="623205"/>
            <a:chOff x="3055625" y="2842456"/>
            <a:chExt cx="8183576" cy="623205"/>
          </a:xfrm>
        </p:grpSpPr>
        <p:sp>
          <p:nvSpPr>
            <p:cNvPr id="38" name="矩形 37"/>
            <p:cNvSpPr/>
            <p:nvPr/>
          </p:nvSpPr>
          <p:spPr>
            <a:xfrm>
              <a:off x="4950844" y="3127107"/>
              <a:ext cx="6288357"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财务系统中所存在的凭证类型：记账凭证，付款凭证</a:t>
              </a:r>
            </a:p>
          </p:txBody>
        </p:sp>
        <p:cxnSp>
          <p:nvCxnSpPr>
            <p:cNvPr id="39" name="直接箭头连接符 38"/>
            <p:cNvCxnSpPr>
              <a:endCxn id="38" idx="1"/>
            </p:cNvCxnSpPr>
            <p:nvPr/>
          </p:nvCxnSpPr>
          <p:spPr bwMode="auto">
            <a:xfrm>
              <a:off x="3055625" y="2842456"/>
              <a:ext cx="1895219" cy="45392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42" name="组合 41"/>
          <p:cNvGrpSpPr/>
          <p:nvPr/>
        </p:nvGrpSpPr>
        <p:grpSpPr>
          <a:xfrm>
            <a:off x="3536576" y="4341776"/>
            <a:ext cx="8183576" cy="835336"/>
            <a:chOff x="3108032" y="2711013"/>
            <a:chExt cx="8183576" cy="835336"/>
          </a:xfrm>
        </p:grpSpPr>
        <p:sp>
          <p:nvSpPr>
            <p:cNvPr id="43" name="矩形 42"/>
            <p:cNvSpPr/>
            <p:nvPr/>
          </p:nvSpPr>
          <p:spPr>
            <a:xfrm>
              <a:off x="5003250" y="3207795"/>
              <a:ext cx="6288358"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配置外币与公司本位币之间的汇率：美元</a:t>
              </a:r>
              <a:r>
                <a:rPr lang="en-US" altLang="zh-CN" sz="1600" dirty="0">
                  <a:solidFill>
                    <a:srgbClr val="FF0000"/>
                  </a:solidFill>
                  <a:latin typeface="黑体" panose="02010609060101010101" pitchFamily="49" charset="-122"/>
                  <a:ea typeface="黑体" panose="02010609060101010101" pitchFamily="49" charset="-122"/>
                  <a:sym typeface="Wingdings" pitchFamily="2" charset="2"/>
                </a:rPr>
                <a:t></a:t>
              </a:r>
              <a:r>
                <a:rPr lang="zh-CN" altLang="en-US" sz="1600" dirty="0">
                  <a:solidFill>
                    <a:srgbClr val="FF0000"/>
                  </a:solidFill>
                  <a:latin typeface="黑体" panose="02010609060101010101" pitchFamily="49" charset="-122"/>
                  <a:ea typeface="黑体" panose="02010609060101010101" pitchFamily="49" charset="-122"/>
                  <a:sym typeface="Wingdings" pitchFamily="2" charset="2"/>
                </a:rPr>
                <a:t>人民币 汇率 </a:t>
              </a:r>
              <a:r>
                <a:rPr lang="en-US" altLang="zh-CN" sz="1600" dirty="0">
                  <a:solidFill>
                    <a:srgbClr val="FF0000"/>
                  </a:solidFill>
                  <a:latin typeface="黑体" panose="02010609060101010101" pitchFamily="49" charset="-122"/>
                  <a:ea typeface="黑体" panose="02010609060101010101" pitchFamily="49" charset="-122"/>
                  <a:sym typeface="Wingdings" pitchFamily="2" charset="2"/>
                </a:rPr>
                <a:t>6.8</a:t>
              </a:r>
              <a:endParaRPr lang="zh-CN" altLang="en-US" sz="1600" dirty="0">
                <a:solidFill>
                  <a:srgbClr val="FF0000"/>
                </a:solidFill>
                <a:latin typeface="黑体" panose="02010609060101010101" pitchFamily="49" charset="-122"/>
                <a:ea typeface="黑体" panose="02010609060101010101" pitchFamily="49" charset="-122"/>
              </a:endParaRPr>
            </a:p>
          </p:txBody>
        </p:sp>
        <p:cxnSp>
          <p:nvCxnSpPr>
            <p:cNvPr id="44" name="直接箭头连接符 43"/>
            <p:cNvCxnSpPr/>
            <p:nvPr/>
          </p:nvCxnSpPr>
          <p:spPr bwMode="auto">
            <a:xfrm>
              <a:off x="3108032" y="2711013"/>
              <a:ext cx="1902225" cy="62953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47" name="组合 46"/>
          <p:cNvGrpSpPr/>
          <p:nvPr/>
        </p:nvGrpSpPr>
        <p:grpSpPr>
          <a:xfrm>
            <a:off x="3536576" y="4511053"/>
            <a:ext cx="8056957" cy="1359420"/>
            <a:chOff x="3423207" y="3226173"/>
            <a:chExt cx="8056957" cy="1359420"/>
          </a:xfrm>
        </p:grpSpPr>
        <p:sp>
          <p:nvSpPr>
            <p:cNvPr id="48" name="矩形 47"/>
            <p:cNvSpPr/>
            <p:nvPr/>
          </p:nvSpPr>
          <p:spPr>
            <a:xfrm>
              <a:off x="5223745" y="4000818"/>
              <a:ext cx="6256419"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会计科目对应的辅助核算：现金流量项目，也用于资金计划中的现金流量项目</a:t>
              </a:r>
            </a:p>
          </p:txBody>
        </p:sp>
        <p:cxnSp>
          <p:nvCxnSpPr>
            <p:cNvPr id="49" name="直接箭头连接符 48"/>
            <p:cNvCxnSpPr/>
            <p:nvPr/>
          </p:nvCxnSpPr>
          <p:spPr bwMode="auto">
            <a:xfrm>
              <a:off x="3423207" y="3226173"/>
              <a:ext cx="1837545" cy="105108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grpSp>
        <p:nvGrpSpPr>
          <p:cNvPr id="51" name="组合 50"/>
          <p:cNvGrpSpPr/>
          <p:nvPr/>
        </p:nvGrpSpPr>
        <p:grpSpPr>
          <a:xfrm>
            <a:off x="3878301" y="3047612"/>
            <a:ext cx="8313699" cy="338554"/>
            <a:chOff x="1356411" y="2800733"/>
            <a:chExt cx="8313699" cy="338554"/>
          </a:xfrm>
        </p:grpSpPr>
        <p:sp>
          <p:nvSpPr>
            <p:cNvPr id="52" name="矩形 51"/>
            <p:cNvSpPr/>
            <p:nvPr/>
          </p:nvSpPr>
          <p:spPr>
            <a:xfrm>
              <a:off x="2923631" y="2800733"/>
              <a:ext cx="674647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配置对应的地域类别：如一线城市、二线城市、国内国外等，可导入导出</a:t>
              </a:r>
            </a:p>
          </p:txBody>
        </p:sp>
        <p:cxnSp>
          <p:nvCxnSpPr>
            <p:cNvPr id="53" name="直接箭头连接符 52"/>
            <p:cNvCxnSpPr>
              <a:endCxn id="52" idx="1"/>
            </p:cNvCxnSpPr>
            <p:nvPr/>
          </p:nvCxnSpPr>
          <p:spPr bwMode="auto">
            <a:xfrm flipV="1">
              <a:off x="1356411" y="2970010"/>
              <a:ext cx="1567220" cy="846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cxnSp>
        <p:nvCxnSpPr>
          <p:cNvPr id="50" name="直接箭头连接符 49"/>
          <p:cNvCxnSpPr/>
          <p:nvPr/>
        </p:nvCxnSpPr>
        <p:spPr bwMode="auto">
          <a:xfrm>
            <a:off x="3326467" y="5578085"/>
            <a:ext cx="1895219" cy="79261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54" name="矩形 53"/>
          <p:cNvSpPr/>
          <p:nvPr/>
        </p:nvSpPr>
        <p:spPr>
          <a:xfrm>
            <a:off x="5221686" y="5969726"/>
            <a:ext cx="625641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税率用于报销中增值税匹配税项科目</a:t>
            </a:r>
          </a:p>
        </p:txBody>
      </p:sp>
      <p:sp>
        <p:nvSpPr>
          <p:cNvPr id="55" name="矩形 54"/>
          <p:cNvSpPr/>
          <p:nvPr/>
        </p:nvSpPr>
        <p:spPr>
          <a:xfrm>
            <a:off x="5381735" y="2633835"/>
            <a:ext cx="6274630"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待摊制证时带出对应的会计科目</a:t>
            </a:r>
          </a:p>
        </p:txBody>
      </p:sp>
      <p:cxnSp>
        <p:nvCxnSpPr>
          <p:cNvPr id="56" name="直接箭头连接符 55"/>
          <p:cNvCxnSpPr>
            <a:endCxn id="55" idx="1"/>
          </p:cNvCxnSpPr>
          <p:nvPr/>
        </p:nvCxnSpPr>
        <p:spPr bwMode="auto">
          <a:xfrm flipV="1">
            <a:off x="4256405" y="2803112"/>
            <a:ext cx="1125330" cy="861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58" name="矩形 57"/>
          <p:cNvSpPr/>
          <p:nvPr/>
        </p:nvSpPr>
        <p:spPr>
          <a:xfrm>
            <a:off x="5189748" y="6327967"/>
            <a:ext cx="625641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zh-CN" altLang="en-US" sz="1600" dirty="0">
                <a:solidFill>
                  <a:srgbClr val="FF0000"/>
                </a:solidFill>
                <a:latin typeface="黑体" panose="02010609060101010101" pitchFamily="49" charset="-122"/>
                <a:ea typeface="黑体" panose="02010609060101010101" pitchFamily="49" charset="-122"/>
              </a:rPr>
              <a:t>供应商用于对公付款模块</a:t>
            </a:r>
          </a:p>
        </p:txBody>
      </p:sp>
      <p:cxnSp>
        <p:nvCxnSpPr>
          <p:cNvPr id="59" name="直接箭头连接符 58"/>
          <p:cNvCxnSpPr/>
          <p:nvPr/>
        </p:nvCxnSpPr>
        <p:spPr bwMode="auto">
          <a:xfrm>
            <a:off x="3294528" y="5149061"/>
            <a:ext cx="1895219" cy="79261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66307095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circle(in)">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circle(in)">
                                      <p:cBhvr>
                                        <p:cTn id="27" dur="20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circle(in)">
                                      <p:cBhvr>
                                        <p:cTn id="32" dur="20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circle(in)">
                                      <p:cBhvr>
                                        <p:cTn id="37" dur="20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circle(in)">
                                      <p:cBhvr>
                                        <p:cTn id="42" dur="20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circle(in)">
                                      <p:cBhvr>
                                        <p:cTn id="47" dur="20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circle(in)">
                                      <p:cBhvr>
                                        <p:cTn id="52" dur="2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circle(in)">
                                      <p:cBhvr>
                                        <p:cTn id="57" dur="20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circle(in)">
                                      <p:cBhvr>
                                        <p:cTn id="62" dur="20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circle(in)">
                                      <p:cBhvr>
                                        <p:cTn id="67" dur="20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circle(in)">
                                      <p:cBhvr>
                                        <p:cTn id="72" dur="20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circle(in)">
                                      <p:cBhvr>
                                        <p:cTn id="77" dur="20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circle(in)">
                                      <p:cBhvr>
                                        <p:cTn id="8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a:spLocks noGrp="1"/>
          </p:cNvSpPr>
          <p:nvPr>
            <p:ph type="ctrTitle" sz="quarter"/>
          </p:nvPr>
        </p:nvSpPr>
        <p:spPr>
          <a:xfrm>
            <a:off x="138545" y="286270"/>
            <a:ext cx="9045676" cy="641985"/>
          </a:xfrm>
        </p:spPr>
        <p:txBody>
          <a:bodyPr/>
          <a:lstStyle/>
          <a:p>
            <a:pPr algn="l"/>
            <a:r>
              <a:rPr lang="zh-CN" altLang="en-US" sz="2400" dirty="0"/>
              <a:t>第五章：借还款   </a:t>
            </a:r>
            <a:r>
              <a:rPr lang="zh-CN" altLang="en-US" sz="1600" dirty="0"/>
              <a:t>借款模块</a:t>
            </a:r>
            <a:r>
              <a:rPr lang="en-US" altLang="zh-CN" sz="1600" dirty="0"/>
              <a:t>SYS</a:t>
            </a:r>
            <a:r>
              <a:rPr lang="zh-CN" altLang="en-US" sz="1600" dirty="0"/>
              <a:t>权限</a:t>
            </a:r>
          </a:p>
        </p:txBody>
      </p:sp>
      <p:sp>
        <p:nvSpPr>
          <p:cNvPr id="4" name="圆角矩形标注 3"/>
          <p:cNvSpPr/>
          <p:nvPr/>
        </p:nvSpPr>
        <p:spPr>
          <a:xfrm>
            <a:off x="7467600" y="952500"/>
            <a:ext cx="4572000" cy="2019300"/>
          </a:xfrm>
          <a:prstGeom prst="wedgeRoundRectCallout">
            <a:avLst>
              <a:gd name="adj1" fmla="val -50970"/>
              <a:gd name="adj2" fmla="val 6816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Verdana" pitchFamily="34" charset="0"/>
                <a:ea typeface="黑体" pitchFamily="49" charset="-122"/>
              </a:rPr>
              <a:t>一般业务人员：借款</a:t>
            </a:r>
            <a:r>
              <a:rPr lang="en-US" altLang="zh-CN" sz="1400" dirty="0">
                <a:latin typeface="Verdana" pitchFamily="34" charset="0"/>
                <a:ea typeface="黑体" pitchFamily="49" charset="-122"/>
              </a:rPr>
              <a:t>——</a:t>
            </a:r>
            <a:r>
              <a:rPr lang="zh-CN" altLang="en-US" sz="1400" dirty="0">
                <a:latin typeface="Verdana" pitchFamily="34" charset="0"/>
                <a:ea typeface="黑体" pitchFamily="49" charset="-122"/>
              </a:rPr>
              <a:t>默认权限、创建文档权限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财务人员：除业务人员之外的，预算查询、阅读文档、报表权限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模块管理员：一般赋予所有权限</a:t>
            </a:r>
            <a:endParaRPr lang="en-US" altLang="zh-CN" sz="1400" dirty="0">
              <a:latin typeface="Verdana" pitchFamily="34" charset="0"/>
              <a:ea typeface="黑体" pitchFamily="49" charset="-122"/>
            </a:endParaRPr>
          </a:p>
          <a:p>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具体角色权限请参考权限梳理</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952500"/>
            <a:ext cx="6816725" cy="471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743619296"/>
              </p:ext>
            </p:extLst>
          </p:nvPr>
        </p:nvGraphicFramePr>
        <p:xfrm>
          <a:off x="8839200" y="3353238"/>
          <a:ext cx="914400" cy="828675"/>
        </p:xfrm>
        <a:graphic>
          <a:graphicData uri="http://schemas.openxmlformats.org/presentationml/2006/ole">
            <mc:AlternateContent xmlns:mc="http://schemas.openxmlformats.org/markup-compatibility/2006">
              <mc:Choice xmlns:v="urn:schemas-microsoft-com:vml" Requires="v">
                <p:oleObj spid="_x0000_s5164" name="演示文稿" showAsIcon="1" r:id="rId4" imgW="914400" imgH="828720" progId="PowerPoint.Show.12">
                  <p:embed/>
                </p:oleObj>
              </mc:Choice>
              <mc:Fallback>
                <p:oleObj name="演示文稿" showAsIcon="1" r:id="rId4" imgW="914400" imgH="828720" progId="PowerPoint.Show.12">
                  <p:embed/>
                  <p:pic>
                    <p:nvPicPr>
                      <p:cNvPr id="0" name=""/>
                      <p:cNvPicPr/>
                      <p:nvPr/>
                    </p:nvPicPr>
                    <p:blipFill>
                      <a:blip r:embed="rId5"/>
                      <a:stretch>
                        <a:fillRect/>
                      </a:stretch>
                    </p:blipFill>
                    <p:spPr>
                      <a:xfrm>
                        <a:off x="8839200" y="3353238"/>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290388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23" y="787399"/>
            <a:ext cx="11808478" cy="574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2"/>
          <p:cNvSpPr>
            <a:spLocks noGrp="1"/>
          </p:cNvSpPr>
          <p:nvPr>
            <p:ph type="ctrTitle" sz="quarter"/>
          </p:nvPr>
        </p:nvSpPr>
        <p:spPr>
          <a:xfrm>
            <a:off x="138545" y="286270"/>
            <a:ext cx="9045676" cy="641985"/>
          </a:xfrm>
        </p:spPr>
        <p:txBody>
          <a:bodyPr/>
          <a:lstStyle/>
          <a:p>
            <a:pPr algn="l"/>
            <a:r>
              <a:rPr lang="zh-CN" altLang="en-US" sz="2400" dirty="0"/>
              <a:t>第六章   通用付款</a:t>
            </a:r>
          </a:p>
        </p:txBody>
      </p:sp>
      <p:sp>
        <p:nvSpPr>
          <p:cNvPr id="2" name="云形标注 1"/>
          <p:cNvSpPr/>
          <p:nvPr/>
        </p:nvSpPr>
        <p:spPr>
          <a:xfrm>
            <a:off x="6153291" y="928255"/>
            <a:ext cx="1962009" cy="975360"/>
          </a:xfrm>
          <a:prstGeom prst="cloudCallou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spcBef>
                <a:spcPct val="0"/>
              </a:spcBef>
              <a:spcAft>
                <a:spcPct val="0"/>
              </a:spcAft>
              <a:buClrTx/>
              <a:buSzTx/>
              <a:buFontTx/>
              <a:buNone/>
            </a:pPr>
            <a:r>
              <a:rPr lang="zh-CN" altLang="en-US" sz="1600" dirty="0">
                <a:solidFill>
                  <a:srgbClr val="FF0000"/>
                </a:solidFill>
                <a:latin typeface="楷体" charset="0"/>
                <a:ea typeface="楷体" charset="0"/>
                <a:cs typeface="ＭＳ Ｐゴシック" charset="-128"/>
              </a:rPr>
              <a:t>新建</a:t>
            </a:r>
            <a:endParaRPr kumimoji="0" lang="en-US" altLang="en-US" sz="1600" b="0" i="0" u="none" strike="noStrike" cap="none" normalizeH="0" baseline="0" dirty="0">
              <a:ln>
                <a:noFill/>
              </a:ln>
              <a:solidFill>
                <a:schemeClr val="tx1"/>
              </a:solidFill>
              <a:effectLst/>
              <a:latin typeface="楷体" charset="0"/>
              <a:ea typeface="楷体" charset="0"/>
              <a:cs typeface="ＭＳ Ｐゴシック" charset="-128"/>
            </a:endParaRPr>
          </a:p>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楷体" charset="0"/>
                <a:ea typeface="楷体" charset="0"/>
                <a:cs typeface="ＭＳ Ｐゴシック" charset="-128"/>
              </a:rPr>
              <a:t>付款的入口</a:t>
            </a:r>
            <a:endParaRPr kumimoji="0" lang="en-US" altLang="en-US" sz="1600" b="0" i="0" u="none" strike="noStrike" cap="none" normalizeH="0" baseline="0" dirty="0">
              <a:ln>
                <a:noFill/>
              </a:ln>
              <a:solidFill>
                <a:schemeClr val="tx1"/>
              </a:solidFill>
              <a:effectLst/>
              <a:latin typeface="楷体" charset="0"/>
              <a:ea typeface="楷体" charset="0"/>
              <a:cs typeface="ＭＳ Ｐゴシック" charset="-128"/>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cxnSp>
        <p:nvCxnSpPr>
          <p:cNvPr id="7" name="直接箭头连接符 6"/>
          <p:cNvCxnSpPr/>
          <p:nvPr/>
        </p:nvCxnSpPr>
        <p:spPr>
          <a:xfrm flipV="1">
            <a:off x="1803400" y="1415935"/>
            <a:ext cx="4597400" cy="743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607300" y="1511300"/>
            <a:ext cx="2889392" cy="2260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云形标注 13"/>
          <p:cNvSpPr/>
          <p:nvPr/>
        </p:nvSpPr>
        <p:spPr>
          <a:xfrm>
            <a:off x="622300" y="4738255"/>
            <a:ext cx="3035300" cy="975360"/>
          </a:xfrm>
          <a:prstGeom prst="cloudCallou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spcBef>
                <a:spcPct val="0"/>
              </a:spcBef>
              <a:spcAft>
                <a:spcPct val="0"/>
              </a:spcAft>
              <a:buClrTx/>
              <a:buSzTx/>
              <a:buFontTx/>
              <a:buNone/>
            </a:pPr>
            <a:r>
              <a:rPr lang="zh-CN" altLang="en-US" sz="1600" dirty="0">
                <a:solidFill>
                  <a:srgbClr val="FF0000"/>
                </a:solidFill>
                <a:latin typeface="楷体" charset="0"/>
                <a:ea typeface="楷体" charset="0"/>
                <a:cs typeface="ＭＳ Ｐゴシック" charset="-128"/>
              </a:rPr>
              <a:t>新建</a:t>
            </a:r>
            <a:r>
              <a:rPr kumimoji="0" lang="zh-CN" altLang="en-US" sz="1600" b="0" i="0" u="none" strike="noStrike" cap="none" normalizeH="0" baseline="0" dirty="0">
                <a:ln>
                  <a:noFill/>
                </a:ln>
                <a:solidFill>
                  <a:schemeClr val="tx1"/>
                </a:solidFill>
                <a:effectLst/>
                <a:latin typeface="楷体" charset="0"/>
                <a:ea typeface="楷体" charset="0"/>
                <a:cs typeface="ＭＳ Ｐゴシック" charset="-128"/>
              </a:rPr>
              <a:t>合同台账入口（有些付款是关联合同付款）</a:t>
            </a:r>
            <a:endParaRPr kumimoji="0" lang="en-US" altLang="en-US" sz="1600" b="0" i="0" u="none" strike="noStrike" cap="none" normalizeH="0" baseline="0" dirty="0">
              <a:ln>
                <a:noFill/>
              </a:ln>
              <a:solidFill>
                <a:schemeClr val="tx1"/>
              </a:solidFill>
              <a:effectLst/>
              <a:latin typeface="楷体" charset="0"/>
              <a:ea typeface="楷体" charset="0"/>
              <a:cs typeface="ＭＳ Ｐゴシック" charset="-128"/>
            </a:endParaRPr>
          </a:p>
        </p:txBody>
      </p:sp>
      <p:sp>
        <p:nvSpPr>
          <p:cNvPr id="15" name="云形标注 14"/>
          <p:cNvSpPr/>
          <p:nvPr/>
        </p:nvSpPr>
        <p:spPr>
          <a:xfrm>
            <a:off x="2139950" y="5469457"/>
            <a:ext cx="3035300" cy="975360"/>
          </a:xfrm>
          <a:prstGeom prst="cloudCallout">
            <a:avLst>
              <a:gd name="adj1" fmla="val -69787"/>
              <a:gd name="adj2" fmla="val 44271"/>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楷体" charset="0"/>
                <a:ea typeface="楷体" charset="0"/>
                <a:cs typeface="ＭＳ Ｐゴシック" charset="-128"/>
              </a:rPr>
              <a:t>付款的后台配置入口，配置类别流程等</a:t>
            </a:r>
            <a:endParaRPr kumimoji="0" lang="en-US" altLang="en-US" sz="1600" b="0" i="0" u="none" strike="noStrike" cap="none" normalizeH="0" baseline="0" dirty="0">
              <a:ln>
                <a:noFill/>
              </a:ln>
              <a:solidFill>
                <a:schemeClr val="tx1"/>
              </a:solidFill>
              <a:effectLst/>
              <a:latin typeface="楷体" charset="0"/>
              <a:ea typeface="楷体" charset="0"/>
              <a:cs typeface="ＭＳ Ｐゴシック" charset="-128"/>
            </a:endParaRPr>
          </a:p>
        </p:txBody>
      </p:sp>
    </p:spTree>
    <p:extLst>
      <p:ext uri="{BB962C8B-B14F-4D97-AF65-F5344CB8AC3E}">
        <p14:creationId xmlns:p14="http://schemas.microsoft.com/office/powerpoint/2010/main" val="335176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 y="1029459"/>
            <a:ext cx="11936413"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988" y="3179762"/>
            <a:ext cx="8555037" cy="3128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3" name="椭圆 12"/>
          <p:cNvSpPr/>
          <p:nvPr/>
        </p:nvSpPr>
        <p:spPr bwMode="auto">
          <a:xfrm>
            <a:off x="3467196" y="2159947"/>
            <a:ext cx="761904"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a:off x="3987800" y="2452254"/>
            <a:ext cx="482600" cy="2780146"/>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后台配置</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Tree>
    <p:extLst>
      <p:ext uri="{BB962C8B-B14F-4D97-AF65-F5344CB8AC3E}">
        <p14:creationId xmlns:p14="http://schemas.microsoft.com/office/powerpoint/2010/main" val="275208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ipe(down)">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99" y="864712"/>
            <a:ext cx="11974513"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413659"/>
            <a:ext cx="8801100" cy="380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713" y="2762259"/>
            <a:ext cx="7107877" cy="310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cxnSp>
        <p:nvCxnSpPr>
          <p:cNvPr id="12" name="直接箭头连接符 11"/>
          <p:cNvCxnSpPr/>
          <p:nvPr/>
        </p:nvCxnSpPr>
        <p:spPr bwMode="auto">
          <a:xfrm flipH="1">
            <a:off x="2095500" y="2341087"/>
            <a:ext cx="2070101" cy="2192813"/>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0" name="椭圆 9"/>
          <p:cNvSpPr/>
          <p:nvPr/>
        </p:nvSpPr>
        <p:spPr bwMode="auto">
          <a:xfrm>
            <a:off x="614881" y="1884941"/>
            <a:ext cx="665018" cy="213756"/>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椭圆 12"/>
          <p:cNvSpPr/>
          <p:nvPr/>
        </p:nvSpPr>
        <p:spPr bwMode="auto">
          <a:xfrm>
            <a:off x="4859646" y="1892034"/>
            <a:ext cx="1668154" cy="449053"/>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4" name="直接箭头连接符 13"/>
          <p:cNvCxnSpPr/>
          <p:nvPr/>
        </p:nvCxnSpPr>
        <p:spPr bwMode="auto">
          <a:xfrm flipH="1">
            <a:off x="6019800" y="2341087"/>
            <a:ext cx="101455" cy="1608613"/>
          </a:xfrm>
          <a:prstGeom prst="straightConnector1">
            <a:avLst/>
          </a:prstGeom>
          <a:solidFill>
            <a:schemeClr val="accent1"/>
          </a:solidFill>
          <a:ln w="38100" cap="flat" cmpd="sng" algn="ctr">
            <a:solidFill>
              <a:srgbClr val="FFC000"/>
            </a:solidFill>
            <a:prstDash val="solid"/>
            <a:round/>
            <a:headEnd type="none" w="med" len="med"/>
            <a:tailEnd type="triangle"/>
          </a:ln>
        </p:spPr>
      </p:cxnSp>
      <p:sp>
        <p:nvSpPr>
          <p:cNvPr id="18" name="椭圆 17"/>
          <p:cNvSpPr/>
          <p:nvPr/>
        </p:nvSpPr>
        <p:spPr bwMode="auto">
          <a:xfrm>
            <a:off x="3723957" y="1892034"/>
            <a:ext cx="1102043" cy="521625"/>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后台设置</a:t>
            </a: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21" name="圆角矩形标注 20"/>
          <p:cNvSpPr/>
          <p:nvPr/>
        </p:nvSpPr>
        <p:spPr>
          <a:xfrm>
            <a:off x="2222500" y="864712"/>
            <a:ext cx="8661400" cy="443388"/>
          </a:xfrm>
          <a:prstGeom prst="wedgeRoundRectCallout">
            <a:avLst>
              <a:gd name="adj1" fmla="val -24261"/>
              <a:gd name="adj2" fmla="val 11119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冲抵借款与预付款体现在</a:t>
            </a:r>
            <a:r>
              <a:rPr lang="zh-CN" altLang="en-US" sz="1400" b="1" i="1" dirty="0">
                <a:solidFill>
                  <a:srgbClr val="FF0000"/>
                </a:solidFill>
                <a:latin typeface="微软雅黑" panose="020B0503020204020204" pitchFamily="34" charset="-122"/>
                <a:ea typeface="微软雅黑" panose="020B0503020204020204" pitchFamily="34" charset="-122"/>
              </a:rPr>
              <a:t>非预付款</a:t>
            </a:r>
            <a:r>
              <a:rPr lang="zh-CN" altLang="en-US" sz="1400" dirty="0">
                <a:latin typeface="微软雅黑" panose="020B0503020204020204" pitchFamily="34" charset="-122"/>
                <a:ea typeface="微软雅黑" panose="020B0503020204020204" pitchFamily="34" charset="-122"/>
              </a:rPr>
              <a:t>的付款单据中，根据设定是冲抵借款还是预付款，每次只能选择一种冲抵</a:t>
            </a:r>
          </a:p>
        </p:txBody>
      </p:sp>
      <p:cxnSp>
        <p:nvCxnSpPr>
          <p:cNvPr id="4" name="直接箭头连接符 3"/>
          <p:cNvCxnSpPr/>
          <p:nvPr/>
        </p:nvCxnSpPr>
        <p:spPr>
          <a:xfrm>
            <a:off x="1450428" y="1991819"/>
            <a:ext cx="2002220" cy="1610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075"/>
                                        </p:tgtEl>
                                        <p:attrNameLst>
                                          <p:attrName>style.visibility</p:attrName>
                                        </p:attrNameLst>
                                      </p:cBhvr>
                                      <p:to>
                                        <p:strVal val="visible"/>
                                      </p:to>
                                    </p:set>
                                    <p:animEffect transition="in" filter="barn(inVertical)">
                                      <p:cBhvr>
                                        <p:cTn id="36" dur="500"/>
                                        <p:tgtEl>
                                          <p:spTgt spid="307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6"/>
                                        </p:tgtEl>
                                        <p:attrNameLst>
                                          <p:attrName>style.visibility</p:attrName>
                                        </p:attrNameLst>
                                      </p:cBhvr>
                                      <p:to>
                                        <p:strVal val="visible"/>
                                      </p:to>
                                    </p:set>
                                    <p:animEffect transition="in" filter="wipe(down)">
                                      <p:cBhvr>
                                        <p:cTn id="52" dur="500"/>
                                        <p:tgtEl>
                                          <p:spTgt spid="307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8"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02" y="4991100"/>
            <a:ext cx="7523934"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98" y="1165239"/>
            <a:ext cx="4315301"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0" name="椭圆 9"/>
          <p:cNvSpPr/>
          <p:nvPr/>
        </p:nvSpPr>
        <p:spPr bwMode="auto">
          <a:xfrm>
            <a:off x="3631625" y="5511305"/>
            <a:ext cx="762068" cy="213756"/>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2" name="直接箭头连接符 11"/>
          <p:cNvCxnSpPr>
            <a:stCxn id="10" idx="2"/>
          </p:cNvCxnSpPr>
          <p:nvPr/>
        </p:nvCxnSpPr>
        <p:spPr bwMode="auto">
          <a:xfrm flipH="1">
            <a:off x="3440238" y="5618183"/>
            <a:ext cx="191387" cy="0"/>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13" name="椭圆 12"/>
          <p:cNvSpPr/>
          <p:nvPr/>
        </p:nvSpPr>
        <p:spPr bwMode="auto">
          <a:xfrm>
            <a:off x="3602101" y="5108790"/>
            <a:ext cx="652291"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8" name="椭圆 17"/>
          <p:cNvSpPr/>
          <p:nvPr/>
        </p:nvSpPr>
        <p:spPr bwMode="auto">
          <a:xfrm>
            <a:off x="3631625" y="5900304"/>
            <a:ext cx="810273" cy="502979"/>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模板设置   </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01" y="696107"/>
            <a:ext cx="7523934" cy="429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0" y="5308831"/>
            <a:ext cx="3440238" cy="6187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控制是否为预付款，预付款是无票付款；付款是有票付款，且可冲抵，默认“否”</a:t>
            </a:r>
          </a:p>
        </p:txBody>
      </p:sp>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2" y="4972793"/>
            <a:ext cx="1438275" cy="64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 name="直接箭头连接符 24"/>
          <p:cNvCxnSpPr>
            <a:stCxn id="13" idx="6"/>
            <a:endCxn id="4102" idx="1"/>
          </p:cNvCxnSpPr>
          <p:nvPr/>
        </p:nvCxnSpPr>
        <p:spPr bwMode="auto">
          <a:xfrm>
            <a:off x="4254392" y="5254944"/>
            <a:ext cx="1973370" cy="40544"/>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24" name="云形标注 23"/>
          <p:cNvSpPr/>
          <p:nvPr/>
        </p:nvSpPr>
        <p:spPr>
          <a:xfrm>
            <a:off x="383698" y="3695700"/>
            <a:ext cx="2157650" cy="100330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a:solidFill>
                  <a:srgbClr val="FF0000"/>
                </a:solidFill>
                <a:latin typeface="微软雅黑" panose="020B0503020204020204" pitchFamily="34" charset="-122"/>
                <a:ea typeface="微软雅黑" panose="020B0503020204020204" pitchFamily="34" charset="-122"/>
              </a:rPr>
              <a:t>流程等参考事前流程配置</a:t>
            </a:r>
          </a:p>
        </p:txBody>
      </p:sp>
      <p:sp>
        <p:nvSpPr>
          <p:cNvPr id="27" name="圆角矩形 26"/>
          <p:cNvSpPr/>
          <p:nvPr/>
        </p:nvSpPr>
        <p:spPr>
          <a:xfrm>
            <a:off x="6007100" y="5725061"/>
            <a:ext cx="5118935" cy="3074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关联预算，勾选上则进行预算匹配，付款页面会进行必填控制</a:t>
            </a:r>
          </a:p>
        </p:txBody>
      </p:sp>
      <p:sp>
        <p:nvSpPr>
          <p:cNvPr id="28" name="圆角矩形 27"/>
          <p:cNvSpPr/>
          <p:nvPr/>
        </p:nvSpPr>
        <p:spPr>
          <a:xfrm>
            <a:off x="6354762" y="6013450"/>
            <a:ext cx="4898273" cy="2667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勾选则需选择关联合同，并且可控制是否关联付款条件</a:t>
            </a:r>
          </a:p>
        </p:txBody>
      </p:sp>
      <p:sp>
        <p:nvSpPr>
          <p:cNvPr id="29" name="圆角矩形 28"/>
          <p:cNvSpPr/>
          <p:nvPr/>
        </p:nvSpPr>
        <p:spPr>
          <a:xfrm>
            <a:off x="6473030" y="6304168"/>
            <a:ext cx="4661735" cy="34994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根据“关联合同付款”带出，否则隐藏</a:t>
            </a:r>
          </a:p>
        </p:txBody>
      </p:sp>
      <p:cxnSp>
        <p:nvCxnSpPr>
          <p:cNvPr id="36" name="直接箭头连接符 35"/>
          <p:cNvCxnSpPr>
            <a:stCxn id="27" idx="1"/>
          </p:cNvCxnSpPr>
          <p:nvPr/>
        </p:nvCxnSpPr>
        <p:spPr bwMode="auto">
          <a:xfrm flipH="1">
            <a:off x="5854700" y="5878781"/>
            <a:ext cx="152400" cy="24376"/>
          </a:xfrm>
          <a:prstGeom prst="straightConnector1">
            <a:avLst/>
          </a:prstGeom>
          <a:solidFill>
            <a:schemeClr val="accent1"/>
          </a:solidFill>
          <a:ln w="38100" cap="flat" cmpd="sng" algn="ctr">
            <a:solidFill>
              <a:srgbClr val="FF0000"/>
            </a:solidFill>
            <a:prstDash val="solid"/>
            <a:round/>
            <a:headEnd type="none" w="med" len="med"/>
            <a:tailEnd type="triangle"/>
          </a:ln>
        </p:spPr>
      </p:cxnSp>
      <p:cxnSp>
        <p:nvCxnSpPr>
          <p:cNvPr id="42" name="直接箭头连接符 41"/>
          <p:cNvCxnSpPr>
            <a:endCxn id="28" idx="1"/>
          </p:cNvCxnSpPr>
          <p:nvPr/>
        </p:nvCxnSpPr>
        <p:spPr bwMode="auto">
          <a:xfrm flipV="1">
            <a:off x="6007100" y="6146800"/>
            <a:ext cx="347662" cy="4994"/>
          </a:xfrm>
          <a:prstGeom prst="straightConnector1">
            <a:avLst/>
          </a:prstGeom>
          <a:solidFill>
            <a:schemeClr val="accent1"/>
          </a:solidFill>
          <a:ln w="38100" cap="flat" cmpd="sng" algn="ctr">
            <a:solidFill>
              <a:srgbClr val="FF0000"/>
            </a:solidFill>
            <a:prstDash val="solid"/>
            <a:round/>
            <a:headEnd type="none" w="med" len="med"/>
            <a:tailEnd type="triangle"/>
          </a:ln>
        </p:spPr>
      </p:cxnSp>
      <p:cxnSp>
        <p:nvCxnSpPr>
          <p:cNvPr id="45" name="直接箭头连接符 44"/>
          <p:cNvCxnSpPr/>
          <p:nvPr/>
        </p:nvCxnSpPr>
        <p:spPr bwMode="auto">
          <a:xfrm flipH="1" flipV="1">
            <a:off x="6227762" y="6304168"/>
            <a:ext cx="245268" cy="174972"/>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2056" name="圆角矩形 2055"/>
          <p:cNvSpPr/>
          <p:nvPr/>
        </p:nvSpPr>
        <p:spPr>
          <a:xfrm>
            <a:off x="152400" y="6280150"/>
            <a:ext cx="3479225" cy="47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控制付款页面中费用归属项目是否必填的选项</a:t>
            </a:r>
          </a:p>
        </p:txBody>
      </p:sp>
      <p:cxnSp>
        <p:nvCxnSpPr>
          <p:cNvPr id="49" name="直接箭头连接符 48"/>
          <p:cNvCxnSpPr>
            <a:endCxn id="2056" idx="3"/>
          </p:cNvCxnSpPr>
          <p:nvPr/>
        </p:nvCxnSpPr>
        <p:spPr bwMode="auto">
          <a:xfrm flipH="1">
            <a:off x="3631625" y="6516688"/>
            <a:ext cx="1761852" cy="0"/>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52" name="云形标注 51"/>
          <p:cNvSpPr/>
          <p:nvPr/>
        </p:nvSpPr>
        <p:spPr>
          <a:xfrm>
            <a:off x="7487742" y="2692400"/>
            <a:ext cx="2157650" cy="1003300"/>
          </a:xfrm>
          <a:prstGeom prst="cloudCallout">
            <a:avLst>
              <a:gd name="adj1" fmla="val -43200"/>
              <a:gd name="adj2" fmla="val 10047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i="1" dirty="0">
                <a:solidFill>
                  <a:srgbClr val="FF0000"/>
                </a:solidFill>
                <a:latin typeface="微软雅黑" panose="020B0503020204020204" pitchFamily="34" charset="-122"/>
                <a:ea typeface="微软雅黑" panose="020B0503020204020204" pitchFamily="34" charset="-122"/>
              </a:rPr>
              <a:t>付款单页面字段的控制开关设置如下：</a:t>
            </a:r>
          </a:p>
        </p:txBody>
      </p:sp>
      <p:cxnSp>
        <p:nvCxnSpPr>
          <p:cNvPr id="26" name="直接箭头连接符 25"/>
          <p:cNvCxnSpPr/>
          <p:nvPr/>
        </p:nvCxnSpPr>
        <p:spPr bwMode="auto">
          <a:xfrm flipV="1">
            <a:off x="3191510" y="2175641"/>
            <a:ext cx="1594326" cy="331076"/>
          </a:xfrm>
          <a:prstGeom prst="straightConnector1">
            <a:avLst/>
          </a:prstGeom>
          <a:solidFill>
            <a:schemeClr val="accent1"/>
          </a:solidFill>
          <a:ln w="38100"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10310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wipe(down)">
                                      <p:cBhvr>
                                        <p:cTn id="17" dur="50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wipe(down)">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down)">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102"/>
                                        </p:tgtEl>
                                        <p:attrNameLst>
                                          <p:attrName>style.visibility</p:attrName>
                                        </p:attrNameLst>
                                      </p:cBhvr>
                                      <p:to>
                                        <p:strVal val="visible"/>
                                      </p:to>
                                    </p:set>
                                    <p:anim calcmode="lin" valueType="num">
                                      <p:cBhvr additive="base">
                                        <p:cTn id="42" dur="500" fill="hold"/>
                                        <p:tgtEl>
                                          <p:spTgt spid="4102"/>
                                        </p:tgtEl>
                                        <p:attrNameLst>
                                          <p:attrName>ppt_x</p:attrName>
                                        </p:attrNameLst>
                                      </p:cBhvr>
                                      <p:tavLst>
                                        <p:tav tm="0">
                                          <p:val>
                                            <p:strVal val="#ppt_x"/>
                                          </p:val>
                                        </p:tav>
                                        <p:tav tm="100000">
                                          <p:val>
                                            <p:strVal val="#ppt_x"/>
                                          </p:val>
                                        </p:tav>
                                      </p:tavLst>
                                    </p:anim>
                                    <p:anim calcmode="lin" valueType="num">
                                      <p:cBhvr additive="base">
                                        <p:cTn id="43"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heel(1)">
                                      <p:cBhvr>
                                        <p:cTn id="63" dur="2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barn(inVertical)">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left)">
                                      <p:cBhvr>
                                        <p:cTn id="94" dur="5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056"/>
                                        </p:tgtEl>
                                        <p:attrNameLst>
                                          <p:attrName>style.visibility</p:attrName>
                                        </p:attrNameLst>
                                      </p:cBhvr>
                                      <p:to>
                                        <p:strVal val="visible"/>
                                      </p:to>
                                    </p:set>
                                    <p:animEffect transition="in" filter="wipe(down)">
                                      <p:cBhvr>
                                        <p:cTn id="105" dur="500"/>
                                        <p:tgtEl>
                                          <p:spTgt spid="205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down)">
                                      <p:cBhvr>
                                        <p:cTn id="1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8" grpId="0" bldLvl="0" animBg="1"/>
      <p:bldP spid="8" grpId="0" animBg="1"/>
      <p:bldP spid="24" grpId="0" animBg="1"/>
      <p:bldP spid="27" grpId="0" animBg="1"/>
      <p:bldP spid="28" grpId="0" animBg="1"/>
      <p:bldP spid="29" grpId="0" animBg="1"/>
      <p:bldP spid="2056" grpId="0" animBg="1"/>
      <p:bldP spid="5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5" y="975518"/>
            <a:ext cx="11079163" cy="498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0" name="椭圆 9"/>
          <p:cNvSpPr/>
          <p:nvPr/>
        </p:nvSpPr>
        <p:spPr bwMode="auto">
          <a:xfrm>
            <a:off x="9864188" y="2392165"/>
            <a:ext cx="575212" cy="213756"/>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2" name="直接箭头连接符 11"/>
          <p:cNvCxnSpPr/>
          <p:nvPr/>
        </p:nvCxnSpPr>
        <p:spPr bwMode="auto">
          <a:xfrm flipH="1">
            <a:off x="8115300" y="2605921"/>
            <a:ext cx="1794422" cy="3717998"/>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13" name="椭圆 12"/>
          <p:cNvSpPr/>
          <p:nvPr/>
        </p:nvSpPr>
        <p:spPr bwMode="auto">
          <a:xfrm>
            <a:off x="8644001" y="2352890"/>
            <a:ext cx="652291"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8" name="椭圆 17"/>
          <p:cNvSpPr/>
          <p:nvPr/>
        </p:nvSpPr>
        <p:spPr bwMode="auto">
          <a:xfrm>
            <a:off x="10573617" y="2392165"/>
            <a:ext cx="665883" cy="25303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合同台账</a:t>
            </a:r>
            <a:r>
              <a:rPr lang="zh-CN" altLang="en-US" sz="2400" dirty="0"/>
              <a:t> </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763" y="4269581"/>
            <a:ext cx="8631237"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p:nvPr/>
        </p:nvCxnSpPr>
        <p:spPr bwMode="auto">
          <a:xfrm>
            <a:off x="10906558" y="2669750"/>
            <a:ext cx="129742" cy="1838750"/>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19" name="圆角矩形 18"/>
          <p:cNvSpPr/>
          <p:nvPr/>
        </p:nvSpPr>
        <p:spPr>
          <a:xfrm>
            <a:off x="9909722" y="4508500"/>
            <a:ext cx="1993672" cy="499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下载的合同台账模板</a:t>
            </a:r>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5891437"/>
            <a:ext cx="6813678" cy="864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标注 2"/>
          <p:cNvSpPr/>
          <p:nvPr/>
        </p:nvSpPr>
        <p:spPr>
          <a:xfrm>
            <a:off x="1918900" y="720724"/>
            <a:ext cx="3283725" cy="1148392"/>
          </a:xfrm>
          <a:prstGeom prst="wedgeRoundRectCallout">
            <a:avLst>
              <a:gd name="adj1" fmla="val -55401"/>
              <a:gd name="adj2" fmla="val 6661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点击导航中的合同台账，通用付款模块图标变成新建合同，付款与合同互相切换显示</a:t>
            </a:r>
          </a:p>
        </p:txBody>
      </p:sp>
      <p:cxnSp>
        <p:nvCxnSpPr>
          <p:cNvPr id="20" name="直接箭头连接符 19"/>
          <p:cNvCxnSpPr>
            <a:stCxn id="13" idx="1"/>
          </p:cNvCxnSpPr>
          <p:nvPr/>
        </p:nvCxnSpPr>
        <p:spPr bwMode="auto">
          <a:xfrm flipH="1" flipV="1">
            <a:off x="5044966" y="1560787"/>
            <a:ext cx="3694561" cy="834910"/>
          </a:xfrm>
          <a:prstGeom prst="straightConnector1">
            <a:avLst/>
          </a:prstGeom>
          <a:solidFill>
            <a:schemeClr val="accent1"/>
          </a:solidFill>
          <a:ln w="38100"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36718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5123"/>
                                        </p:tgtEl>
                                        <p:attrNameLst>
                                          <p:attrName>style.visibility</p:attrName>
                                        </p:attrNameLst>
                                      </p:cBhvr>
                                      <p:to>
                                        <p:strVal val="visible"/>
                                      </p:to>
                                    </p:set>
                                    <p:animEffect transition="in" filter="circle(in)">
                                      <p:cBhvr>
                                        <p:cTn id="42" dur="2000"/>
                                        <p:tgtEl>
                                          <p:spTgt spid="5123"/>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124"/>
                                        </p:tgtEl>
                                        <p:attrNameLst>
                                          <p:attrName>style.visibility</p:attrName>
                                        </p:attrNameLst>
                                      </p:cBhvr>
                                      <p:to>
                                        <p:strVal val="visible"/>
                                      </p:to>
                                    </p:set>
                                    <p:animEffect transition="in" filter="wipe(down)">
                                      <p:cBhvr>
                                        <p:cTn id="5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8" grpId="0" bldLvl="0" animBg="1"/>
      <p:bldP spid="19" grpId="0" animBg="1"/>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93313"/>
            <a:ext cx="9825038" cy="515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27305" y="286270"/>
            <a:ext cx="9045676" cy="641985"/>
          </a:xfrm>
        </p:spPr>
        <p:txBody>
          <a:bodyPr/>
          <a:lstStyle/>
          <a:p>
            <a:pPr algn="l"/>
            <a:r>
              <a:rPr lang="zh-CN" altLang="en-US" sz="2400" dirty="0"/>
              <a:t>第六章   通用付款   </a:t>
            </a:r>
            <a:r>
              <a:rPr lang="zh-CN" altLang="en-US" sz="1600" dirty="0"/>
              <a:t>合同台账</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4950372" y="867103"/>
            <a:ext cx="1907628" cy="851338"/>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新建合同台账页面</a:t>
            </a:r>
          </a:p>
        </p:txBody>
      </p:sp>
      <p:sp>
        <p:nvSpPr>
          <p:cNvPr id="4" name="圆角矩形 3"/>
          <p:cNvSpPr/>
          <p:nvPr/>
        </p:nvSpPr>
        <p:spPr>
          <a:xfrm>
            <a:off x="6858000" y="2459421"/>
            <a:ext cx="4950372" cy="4298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签约公司下拉框选择，取值费控基础设置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供应商</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cxnSp>
        <p:nvCxnSpPr>
          <p:cNvPr id="6" name="直接箭头连接符 5"/>
          <p:cNvCxnSpPr>
            <a:stCxn id="4" idx="1"/>
          </p:cNvCxnSpPr>
          <p:nvPr/>
        </p:nvCxnSpPr>
        <p:spPr>
          <a:xfrm flipH="1">
            <a:off x="6306208" y="2674336"/>
            <a:ext cx="55179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104" y="3196627"/>
            <a:ext cx="5317249" cy="3687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a:off x="7488621" y="2889250"/>
            <a:ext cx="283779" cy="5810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907628" y="4257236"/>
            <a:ext cx="4950372" cy="4298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币种取值费控基础设置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币种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汇率</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1" name="圆角矩形 10"/>
          <p:cNvSpPr/>
          <p:nvPr/>
        </p:nvSpPr>
        <p:spPr>
          <a:xfrm>
            <a:off x="835572" y="6344804"/>
            <a:ext cx="5746532" cy="5131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只有执行中状态的可以进行付款操作，其他状态合同不可进行付款</a:t>
            </a:r>
          </a:p>
        </p:txBody>
      </p:sp>
      <p:cxnSp>
        <p:nvCxnSpPr>
          <p:cNvPr id="13" name="直接箭头连接符 12"/>
          <p:cNvCxnSpPr/>
          <p:nvPr/>
        </p:nvCxnSpPr>
        <p:spPr>
          <a:xfrm flipV="1">
            <a:off x="3515710" y="5943600"/>
            <a:ext cx="193128" cy="401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3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88" y="1122593"/>
            <a:ext cx="11317287"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不关联预算不关联合同的付款</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2959100" y="2336800"/>
            <a:ext cx="6225121" cy="1590675"/>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不关联预算不关联合同的付款页面，没有合同与关联预算的信息</a:t>
            </a:r>
          </a:p>
        </p:txBody>
      </p:sp>
    </p:spTree>
    <p:extLst>
      <p:ext uri="{BB962C8B-B14F-4D97-AF65-F5344CB8AC3E}">
        <p14:creationId xmlns:p14="http://schemas.microsoft.com/office/powerpoint/2010/main" val="35547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48" y="5283200"/>
            <a:ext cx="10450514" cy="157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48" y="901700"/>
            <a:ext cx="10450513"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关联预算关联合同的预付款</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2959101" y="2336800"/>
            <a:ext cx="1727199" cy="1590675"/>
          </a:xfrm>
          <a:prstGeom prst="cloudCallout">
            <a:avLst>
              <a:gd name="adj1" fmla="val -70204"/>
              <a:gd name="adj2" fmla="val 2018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合同信息，选择编号带出相关值</a:t>
            </a:r>
          </a:p>
        </p:txBody>
      </p:sp>
      <p:sp>
        <p:nvSpPr>
          <p:cNvPr id="9" name="云形标注 8"/>
          <p:cNvSpPr/>
          <p:nvPr/>
        </p:nvSpPr>
        <p:spPr>
          <a:xfrm>
            <a:off x="2327910" y="3927475"/>
            <a:ext cx="1727199" cy="1590675"/>
          </a:xfrm>
          <a:prstGeom prst="cloudCallout">
            <a:avLst>
              <a:gd name="adj1" fmla="val -70204"/>
              <a:gd name="adj2" fmla="val 2018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预付款只有无票，没有有票信息</a:t>
            </a:r>
          </a:p>
        </p:txBody>
      </p:sp>
    </p:spTree>
    <p:extLst>
      <p:ext uri="{BB962C8B-B14F-4D97-AF65-F5344CB8AC3E}">
        <p14:creationId xmlns:p14="http://schemas.microsoft.com/office/powerpoint/2010/main" val="37386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down)">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92" y="709612"/>
            <a:ext cx="10164763" cy="435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15" name="标题 2"/>
          <p:cNvSpPr>
            <a:spLocks noGrp="1"/>
          </p:cNvSpPr>
          <p:nvPr>
            <p:ph type="ctrTitle" sz="quarter"/>
          </p:nvPr>
        </p:nvSpPr>
        <p:spPr>
          <a:xfrm>
            <a:off x="138545" y="286270"/>
            <a:ext cx="9045676" cy="641985"/>
          </a:xfrm>
        </p:spPr>
        <p:txBody>
          <a:bodyPr/>
          <a:lstStyle/>
          <a:p>
            <a:pPr algn="l"/>
            <a:r>
              <a:rPr lang="zh-CN" altLang="en-US" sz="2400" dirty="0"/>
              <a:t>第六章   通用付款   </a:t>
            </a:r>
            <a:r>
              <a:rPr lang="zh-CN" altLang="en-US" sz="1600" dirty="0"/>
              <a:t>关联预算关联合同的付款（</a:t>
            </a:r>
            <a:r>
              <a:rPr lang="zh-CN" altLang="en-US" sz="1600" dirty="0">
                <a:solidFill>
                  <a:srgbClr val="FF0000"/>
                </a:solidFill>
              </a:rPr>
              <a:t>非预付款</a:t>
            </a:r>
            <a:r>
              <a:rPr lang="zh-CN" altLang="en-US" sz="1600" dirty="0"/>
              <a:t>）</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3" name="云形标注 2"/>
          <p:cNvSpPr/>
          <p:nvPr/>
        </p:nvSpPr>
        <p:spPr>
          <a:xfrm>
            <a:off x="2705101" y="3332058"/>
            <a:ext cx="2655175" cy="1590675"/>
          </a:xfrm>
          <a:prstGeom prst="cloudCallout">
            <a:avLst>
              <a:gd name="adj1" fmla="val -58779"/>
              <a:gd name="adj2" fmla="val 4653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非预付款页面，有发票信息</a:t>
            </a: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93" y="5086896"/>
            <a:ext cx="10164764" cy="164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bwMode="auto">
          <a:xfrm>
            <a:off x="1570101" y="4776580"/>
            <a:ext cx="652291"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椭圆 9"/>
          <p:cNvSpPr/>
          <p:nvPr/>
        </p:nvSpPr>
        <p:spPr bwMode="auto">
          <a:xfrm>
            <a:off x="1561347" y="6424406"/>
            <a:ext cx="927853"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云形标注 10"/>
          <p:cNvSpPr/>
          <p:nvPr/>
        </p:nvSpPr>
        <p:spPr>
          <a:xfrm>
            <a:off x="2705102" y="5097462"/>
            <a:ext cx="2087616" cy="1590675"/>
          </a:xfrm>
          <a:prstGeom prst="cloudCallout">
            <a:avLst>
              <a:gd name="adj1" fmla="val -58779"/>
              <a:gd name="adj2" fmla="val 4653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非预付款页面，冲抵信息，预付款不能冲抵</a:t>
            </a:r>
          </a:p>
        </p:txBody>
      </p:sp>
      <p:sp>
        <p:nvSpPr>
          <p:cNvPr id="12" name="椭圆 11"/>
          <p:cNvSpPr/>
          <p:nvPr/>
        </p:nvSpPr>
        <p:spPr bwMode="auto">
          <a:xfrm>
            <a:off x="9973964" y="6079176"/>
            <a:ext cx="652291"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云形标注 12"/>
          <p:cNvSpPr/>
          <p:nvPr/>
        </p:nvSpPr>
        <p:spPr>
          <a:xfrm>
            <a:off x="9980675" y="3846730"/>
            <a:ext cx="2087616" cy="1590675"/>
          </a:xfrm>
          <a:prstGeom prst="cloudCallout">
            <a:avLst>
              <a:gd name="adj1" fmla="val -25551"/>
              <a:gd name="adj2" fmla="val 812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预付款关联预算，进行预算执行</a:t>
            </a:r>
          </a:p>
        </p:txBody>
      </p:sp>
    </p:spTree>
    <p:extLst>
      <p:ext uri="{BB962C8B-B14F-4D97-AF65-F5344CB8AC3E}">
        <p14:creationId xmlns:p14="http://schemas.microsoft.com/office/powerpoint/2010/main" val="211967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down)">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7818"/>
            <a:ext cx="895508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999" y="2734898"/>
            <a:ext cx="4525811" cy="3963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46366"/>
            <a:ext cx="8955087" cy="475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3191510" y="2889250"/>
            <a:ext cx="1064895" cy="581025"/>
          </a:xfrm>
          <a:prstGeom prst="rect">
            <a:avLst/>
          </a:prstGeom>
          <a:noFill/>
        </p:spPr>
        <p:txBody>
          <a:bodyPr wrap="square" rtlCol="0">
            <a:spAutoFit/>
          </a:bodyPr>
          <a:lstStyle/>
          <a:p>
            <a:endParaRPr lang="en-US" altLang="zh-CN" sz="1600" dirty="0">
              <a:latin typeface="Verdana" pitchFamily="34" charset="0"/>
              <a:ea typeface="黑体" pitchFamily="49" charset="-122"/>
            </a:endParaRPr>
          </a:p>
          <a:p>
            <a:endParaRPr lang="zh-CN" altLang="en-US" sz="1600" dirty="0">
              <a:latin typeface="Verdana" pitchFamily="34" charset="0"/>
              <a:ea typeface="黑体" pitchFamily="49" charset="-122"/>
            </a:endParaRPr>
          </a:p>
        </p:txBody>
      </p:sp>
      <p:sp>
        <p:nvSpPr>
          <p:cNvPr id="9" name="标题 2"/>
          <p:cNvSpPr>
            <a:spLocks noGrp="1"/>
          </p:cNvSpPr>
          <p:nvPr>
            <p:ph type="ctrTitle" sz="quarter"/>
          </p:nvPr>
        </p:nvSpPr>
        <p:spPr>
          <a:xfrm>
            <a:off x="61211" y="76635"/>
            <a:ext cx="9045676" cy="641985"/>
          </a:xfrm>
        </p:spPr>
        <p:txBody>
          <a:bodyPr/>
          <a:lstStyle/>
          <a:p>
            <a:pPr marL="0" indent="0" algn="l">
              <a:buNone/>
            </a:pPr>
            <a:r>
              <a:rPr lang="zh-CN" altLang="en-US" sz="2800" dirty="0"/>
              <a:t>第一章：费控基础数据建立</a:t>
            </a:r>
            <a:r>
              <a:rPr lang="zh-CN" altLang="en-US" sz="1600" dirty="0"/>
              <a:t>：记账公司相关基础数据</a:t>
            </a:r>
            <a:r>
              <a:rPr lang="en-US" altLang="zh-CN" sz="1600" dirty="0"/>
              <a:t>-</a:t>
            </a:r>
            <a:r>
              <a:rPr lang="zh-CN" altLang="en-US" sz="1600" dirty="0"/>
              <a:t>成本中心</a:t>
            </a:r>
            <a:br>
              <a:rPr lang="zh-CN" altLang="en-US" sz="1600" dirty="0"/>
            </a:br>
            <a:endParaRPr lang="zh-CN" altLang="en-US" sz="2800"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4" name="圆角矩形 3"/>
          <p:cNvSpPr/>
          <p:nvPr/>
        </p:nvSpPr>
        <p:spPr>
          <a:xfrm>
            <a:off x="7210698" y="5836647"/>
            <a:ext cx="3213462" cy="914400"/>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报销流程中获取成本中心负责人、主管领导即时从该处取值</a:t>
            </a:r>
          </a:p>
        </p:txBody>
      </p:sp>
      <p:cxnSp>
        <p:nvCxnSpPr>
          <p:cNvPr id="14" name="直接箭头连接符 13"/>
          <p:cNvCxnSpPr/>
          <p:nvPr/>
        </p:nvCxnSpPr>
        <p:spPr>
          <a:xfrm flipH="1" flipV="1">
            <a:off x="4833257" y="5290457"/>
            <a:ext cx="2508069" cy="546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5381897" y="5563552"/>
            <a:ext cx="1828801" cy="4976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889904" y="4415246"/>
            <a:ext cx="168496" cy="16459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文本框 16"/>
          <p:cNvSpPr txBox="1"/>
          <p:nvPr/>
        </p:nvSpPr>
        <p:spPr>
          <a:xfrm>
            <a:off x="4945183" y="1444064"/>
            <a:ext cx="7509510" cy="338554"/>
          </a:xfrm>
          <a:prstGeom prst="rect">
            <a:avLst/>
          </a:prstGeom>
          <a:noFill/>
        </p:spPr>
        <p:txBody>
          <a:bodyPr wrap="square" rtlCol="0">
            <a:spAutoFit/>
          </a:bodyPr>
          <a:lstStyle/>
          <a:p>
            <a:r>
              <a:rPr lang="zh-CN" altLang="en-US" sz="1600" b="1" dirty="0">
                <a:solidFill>
                  <a:srgbClr val="FF0000"/>
                </a:solidFill>
                <a:latin typeface="Verdana" pitchFamily="34" charset="0"/>
                <a:ea typeface="黑体" pitchFamily="49" charset="-122"/>
              </a:rPr>
              <a:t>对应的一级预算科目编码：如销售属性部门对应的代码段</a:t>
            </a:r>
            <a:r>
              <a:rPr lang="en-US" altLang="zh-CN" sz="1600" b="1" dirty="0">
                <a:solidFill>
                  <a:srgbClr val="FF0000"/>
                </a:solidFill>
                <a:latin typeface="Verdana" pitchFamily="34" charset="0"/>
                <a:ea typeface="黑体" pitchFamily="49" charset="-122"/>
              </a:rPr>
              <a:t>6601</a:t>
            </a:r>
            <a:r>
              <a:rPr lang="zh-CN" altLang="en-US" sz="1600" b="1" dirty="0">
                <a:solidFill>
                  <a:srgbClr val="FF0000"/>
                </a:solidFill>
                <a:latin typeface="Verdana" pitchFamily="34" charset="0"/>
                <a:ea typeface="黑体" pitchFamily="49" charset="-122"/>
              </a:rPr>
              <a:t>；管理为</a:t>
            </a:r>
            <a:r>
              <a:rPr lang="en-US" altLang="zh-CN" sz="1600" b="1" dirty="0">
                <a:solidFill>
                  <a:srgbClr val="FF0000"/>
                </a:solidFill>
                <a:latin typeface="Verdana" pitchFamily="34" charset="0"/>
                <a:ea typeface="黑体" pitchFamily="49" charset="-122"/>
              </a:rPr>
              <a:t>6602</a:t>
            </a:r>
            <a:endParaRPr lang="zh-CN" altLang="en-US" sz="1600" b="1" dirty="0">
              <a:solidFill>
                <a:srgbClr val="FF0000"/>
              </a:solidFill>
              <a:latin typeface="Verdana" pitchFamily="34" charset="0"/>
              <a:ea typeface="黑体" pitchFamily="49" charset="-122"/>
            </a:endParaRPr>
          </a:p>
        </p:txBody>
      </p:sp>
      <p:sp>
        <p:nvSpPr>
          <p:cNvPr id="58" name="文本框 12"/>
          <p:cNvSpPr txBox="1"/>
          <p:nvPr/>
        </p:nvSpPr>
        <p:spPr>
          <a:xfrm>
            <a:off x="4808492" y="1005070"/>
            <a:ext cx="2975610" cy="338554"/>
          </a:xfrm>
          <a:prstGeom prst="rect">
            <a:avLst/>
          </a:prstGeom>
          <a:noFill/>
        </p:spPr>
        <p:txBody>
          <a:bodyPr wrap="square" rtlCol="0">
            <a:spAutoFit/>
          </a:bodyPr>
          <a:lstStyle/>
          <a:p>
            <a:r>
              <a:rPr lang="zh-CN" altLang="en-US" sz="1600" b="1" dirty="0">
                <a:solidFill>
                  <a:srgbClr val="FF0000"/>
                </a:solidFill>
                <a:latin typeface="Verdana" pitchFamily="34" charset="0"/>
                <a:ea typeface="黑体" pitchFamily="49" charset="-122"/>
              </a:rPr>
              <a:t>对应的部门属性：销售、管理</a:t>
            </a:r>
          </a:p>
        </p:txBody>
      </p:sp>
      <p:sp>
        <p:nvSpPr>
          <p:cNvPr id="59" name="椭圆 58"/>
          <p:cNvSpPr/>
          <p:nvPr/>
        </p:nvSpPr>
        <p:spPr bwMode="auto">
          <a:xfrm>
            <a:off x="1675402" y="1521641"/>
            <a:ext cx="948690" cy="271272"/>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4" name="椭圆 63"/>
          <p:cNvSpPr/>
          <p:nvPr/>
        </p:nvSpPr>
        <p:spPr bwMode="auto">
          <a:xfrm>
            <a:off x="1675402" y="1165607"/>
            <a:ext cx="948690" cy="356034"/>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65" name="直接箭头连接符 64"/>
          <p:cNvCxnSpPr>
            <a:endCxn id="57" idx="1"/>
          </p:cNvCxnSpPr>
          <p:nvPr/>
        </p:nvCxnSpPr>
        <p:spPr bwMode="auto">
          <a:xfrm flipV="1">
            <a:off x="2624092" y="1613341"/>
            <a:ext cx="2321091" cy="128698"/>
          </a:xfrm>
          <a:prstGeom prst="straightConnector1">
            <a:avLst/>
          </a:prstGeom>
          <a:solidFill>
            <a:schemeClr val="accent1"/>
          </a:solidFill>
          <a:ln w="28575" cap="flat" cmpd="sng" algn="ctr">
            <a:solidFill>
              <a:srgbClr val="FF0000"/>
            </a:solidFill>
            <a:prstDash val="solid"/>
            <a:round/>
            <a:headEnd type="none" w="med" len="med"/>
            <a:tailEnd type="triangle"/>
          </a:ln>
        </p:spPr>
      </p:cxnSp>
      <p:cxnSp>
        <p:nvCxnSpPr>
          <p:cNvPr id="66" name="直接箭头连接符 65"/>
          <p:cNvCxnSpPr/>
          <p:nvPr/>
        </p:nvCxnSpPr>
        <p:spPr bwMode="auto">
          <a:xfrm flipV="1">
            <a:off x="2512166" y="1257307"/>
            <a:ext cx="2321091" cy="128698"/>
          </a:xfrm>
          <a:prstGeom prst="straightConnector1">
            <a:avLst/>
          </a:prstGeom>
          <a:solidFill>
            <a:schemeClr val="accent1"/>
          </a:solidFill>
          <a:ln w="28575" cap="flat" cmpd="sng" algn="ctr">
            <a:solidFill>
              <a:srgbClr val="FF0000"/>
            </a:solidFill>
            <a:prstDash val="solid"/>
            <a:round/>
            <a:headEnd type="none" w="med" len="med"/>
            <a:tailEnd type="triangle"/>
          </a:ln>
        </p:spPr>
      </p:cxnSp>
      <p:sp>
        <p:nvSpPr>
          <p:cNvPr id="67" name="矩形 66"/>
          <p:cNvSpPr/>
          <p:nvPr/>
        </p:nvSpPr>
        <p:spPr bwMode="auto">
          <a:xfrm>
            <a:off x="0" y="644359"/>
            <a:ext cx="5911403" cy="40990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charset="0"/>
                <a:ea typeface="ＭＳ Ｐゴシック" charset="-128"/>
                <a:cs typeface="ＭＳ Ｐゴシック" charset="-128"/>
              </a:rPr>
              <a:t>第一步：建立属性可新建可导入</a:t>
            </a:r>
          </a:p>
        </p:txBody>
      </p:sp>
      <p:sp>
        <p:nvSpPr>
          <p:cNvPr id="68" name="矩形 67"/>
          <p:cNvSpPr/>
          <p:nvPr/>
        </p:nvSpPr>
        <p:spPr bwMode="auto">
          <a:xfrm>
            <a:off x="0" y="1861731"/>
            <a:ext cx="7714931" cy="52492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charset="0"/>
                <a:ea typeface="ＭＳ Ｐゴシック" charset="-128"/>
                <a:cs typeface="ＭＳ Ｐゴシック" charset="-128"/>
              </a:rPr>
              <a:t>第二步：建立费用归属部门</a:t>
            </a:r>
            <a:r>
              <a:rPr kumimoji="0" lang="zh-CN" altLang="en-US" sz="2400" b="0" i="0" u="none" strike="noStrike" cap="none" normalizeH="0" baseline="0" dirty="0">
                <a:ln>
                  <a:noFill/>
                </a:ln>
                <a:solidFill>
                  <a:srgbClr val="FF0000"/>
                </a:solidFill>
                <a:effectLst/>
                <a:latin typeface="Arial" charset="0"/>
                <a:ea typeface="ＭＳ Ｐゴシック" charset="-128"/>
                <a:cs typeface="ＭＳ Ｐゴシック" charset="-128"/>
              </a:rPr>
              <a:t>（一般部门来源于财务</a:t>
            </a:r>
            <a:r>
              <a:rPr lang="zh-CN" altLang="en-US" dirty="0">
                <a:solidFill>
                  <a:srgbClr val="FF0000"/>
                </a:solidFill>
                <a:latin typeface="Arial" charset="0"/>
                <a:ea typeface="ＭＳ Ｐゴシック" charset="-128"/>
                <a:cs typeface="ＭＳ Ｐゴシック" charset="-128"/>
              </a:rPr>
              <a:t>系统）</a:t>
            </a:r>
            <a:endParaRPr kumimoji="0" lang="zh-CN" altLang="en-US" sz="2400" b="0" i="0" u="none" strike="noStrike" cap="none" normalizeH="0" baseline="0" dirty="0">
              <a:ln>
                <a:noFill/>
              </a:ln>
              <a:solidFill>
                <a:srgbClr val="FF0000"/>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5920540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circle(in)">
                                      <p:cBhvr>
                                        <p:cTn id="7" dur="20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circle(in)">
                                      <p:cBhvr>
                                        <p:cTn id="12" dur="20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down)">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circle(in)">
                                      <p:cBhvr>
                                        <p:cTn id="32" dur="20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circle(in)">
                                      <p:cBhvr>
                                        <p:cTn id="37" dur="20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circle(in)">
                                      <p:cBhvr>
                                        <p:cTn id="42" dur="20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circle(in)">
                                      <p:cBhvr>
                                        <p:cTn id="47" dur="20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circle(in)">
                                      <p:cBhvr>
                                        <p:cTn id="52" dur="20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242"/>
                                        </p:tgtEl>
                                        <p:attrNameLst>
                                          <p:attrName>style.visibility</p:attrName>
                                        </p:attrNameLst>
                                      </p:cBhvr>
                                      <p:to>
                                        <p:strVal val="visible"/>
                                      </p:to>
                                    </p:set>
                                    <p:animEffect transition="in" filter="wipe(down)">
                                      <p:cBhvr>
                                        <p:cTn id="57" dur="500"/>
                                        <p:tgtEl>
                                          <p:spTgt spid="10242"/>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circle(in)">
                                      <p:cBhvr>
                                        <p:cTn id="62" dur="20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circle(in)">
                                      <p:cBhvr>
                                        <p:cTn id="67" dur="20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p:bldP spid="58" grpId="0"/>
      <p:bldP spid="59" grpId="0" animBg="1"/>
      <p:bldP spid="64" grpId="0" animBg="1"/>
      <p:bldP spid="67" grpId="0" animBg="1"/>
      <p:bldP spid="6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ctrTitle" sz="quarter"/>
          </p:nvPr>
        </p:nvSpPr>
        <p:spPr>
          <a:xfrm>
            <a:off x="138545" y="286270"/>
            <a:ext cx="9045676" cy="641985"/>
          </a:xfrm>
        </p:spPr>
        <p:txBody>
          <a:bodyPr/>
          <a:lstStyle/>
          <a:p>
            <a:pPr algn="l"/>
            <a:r>
              <a:rPr lang="zh-CN" altLang="en-US" sz="2400" dirty="0"/>
              <a:t>第六章   通用付款</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 y="1264443"/>
            <a:ext cx="11145837" cy="338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35847" y="2665206"/>
            <a:ext cx="927853"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椭圆 7"/>
          <p:cNvSpPr/>
          <p:nvPr/>
        </p:nvSpPr>
        <p:spPr bwMode="auto">
          <a:xfrm>
            <a:off x="7936746" y="2345704"/>
            <a:ext cx="927853" cy="292307"/>
          </a:xfrm>
          <a:prstGeom prst="ellipse">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圆角矩形标注 1"/>
          <p:cNvSpPr/>
          <p:nvPr/>
        </p:nvSpPr>
        <p:spPr>
          <a:xfrm>
            <a:off x="520700" y="3746500"/>
            <a:ext cx="2286000" cy="904080"/>
          </a:xfrm>
          <a:prstGeom prst="wedgeRoundRectCallout">
            <a:avLst>
              <a:gd name="adj1" fmla="val 20010"/>
              <a:gd name="adj2" fmla="val -18738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只有非预付款才是有票付款，选择“有发票”后才展示与发票有关的字段</a:t>
            </a:r>
          </a:p>
        </p:txBody>
      </p:sp>
      <p:sp>
        <p:nvSpPr>
          <p:cNvPr id="9" name="圆角矩形标注 8"/>
          <p:cNvSpPr/>
          <p:nvPr/>
        </p:nvSpPr>
        <p:spPr>
          <a:xfrm>
            <a:off x="6451600" y="4038600"/>
            <a:ext cx="2286000" cy="904080"/>
          </a:xfrm>
          <a:prstGeom prst="wedgeRoundRectCallout">
            <a:avLst>
              <a:gd name="adj1" fmla="val 24454"/>
              <a:gd name="adj2" fmla="val -20564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税率来源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费控基础数据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记账公司的基础数据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税率</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2" name="圆角矩形标注 11"/>
          <p:cNvSpPr/>
          <p:nvPr/>
        </p:nvSpPr>
        <p:spPr>
          <a:xfrm>
            <a:off x="4889500" y="286270"/>
            <a:ext cx="2286000" cy="904080"/>
          </a:xfrm>
          <a:prstGeom prst="wedgeRoundRectCallout">
            <a:avLst>
              <a:gd name="adj1" fmla="val -3324"/>
              <a:gd name="adj2" fmla="val 83731"/>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币种默认根据记账公司带入（记账公司的本位币）</a:t>
            </a:r>
          </a:p>
        </p:txBody>
      </p:sp>
    </p:spTree>
    <p:extLst>
      <p:ext uri="{BB962C8B-B14F-4D97-AF65-F5344CB8AC3E}">
        <p14:creationId xmlns:p14="http://schemas.microsoft.com/office/powerpoint/2010/main" val="308736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1)">
                                      <p:cBhvr>
                                        <p:cTn id="3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ldLvl="0" animBg="1"/>
      <p:bldP spid="2" grpId="0" animBg="1"/>
      <p:bldP spid="9"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ctrTitle" sz="quarter"/>
          </p:nvPr>
        </p:nvSpPr>
        <p:spPr>
          <a:xfrm>
            <a:off x="138545" y="286270"/>
            <a:ext cx="9045676" cy="641985"/>
          </a:xfrm>
        </p:spPr>
        <p:txBody>
          <a:bodyPr/>
          <a:lstStyle/>
          <a:p>
            <a:pPr algn="l"/>
            <a:r>
              <a:rPr lang="zh-CN" altLang="en-US" sz="2400" dirty="0"/>
              <a:t>第六章   通用付款</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sp>
        <p:nvSpPr>
          <p:cNvPr id="7" name="Rectangle 2"/>
          <p:cNvSpPr>
            <a:spLocks noChangeArrowheads="1"/>
          </p:cNvSpPr>
          <p:nvPr/>
        </p:nvSpPr>
        <p:spPr bwMode="auto">
          <a:xfrm>
            <a:off x="138545" y="2405581"/>
            <a:ext cx="12053455"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Char char="•"/>
              <a:tabLs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关联合同付款，付款提交后合同合同付款中</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已付款金额回写</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关联预算，选择几条预算就匹配几条预算并进行预算执行；</a:t>
            </a: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付款制证等与报销类似操作</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Char char="•"/>
              <a:tabLst/>
            </a:pP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9522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a:spLocks noGrp="1"/>
          </p:cNvSpPr>
          <p:nvPr>
            <p:ph type="ctrTitle" sz="quarter"/>
          </p:nvPr>
        </p:nvSpPr>
        <p:spPr>
          <a:xfrm>
            <a:off x="138545" y="286270"/>
            <a:ext cx="9045676" cy="641985"/>
          </a:xfrm>
        </p:spPr>
        <p:txBody>
          <a:bodyPr/>
          <a:lstStyle/>
          <a:p>
            <a:pPr algn="l"/>
            <a:r>
              <a:rPr lang="zh-CN" altLang="en-US" sz="2400" dirty="0"/>
              <a:t>第五章：借还款   </a:t>
            </a:r>
            <a:r>
              <a:rPr lang="zh-CN" altLang="en-US" sz="1600" dirty="0"/>
              <a:t>借款模块</a:t>
            </a:r>
            <a:r>
              <a:rPr lang="en-US" altLang="zh-CN" sz="1600" dirty="0"/>
              <a:t>SYS</a:t>
            </a:r>
            <a:r>
              <a:rPr lang="zh-CN" altLang="en-US" sz="1600" dirty="0"/>
              <a:t>权限</a:t>
            </a:r>
          </a:p>
        </p:txBody>
      </p:sp>
      <p:sp>
        <p:nvSpPr>
          <p:cNvPr id="4" name="圆角矩形标注 3"/>
          <p:cNvSpPr/>
          <p:nvPr/>
        </p:nvSpPr>
        <p:spPr>
          <a:xfrm>
            <a:off x="7626350" y="1689100"/>
            <a:ext cx="4318000" cy="2019300"/>
          </a:xfrm>
          <a:prstGeom prst="wedgeRoundRectCallout">
            <a:avLst>
              <a:gd name="adj1" fmla="val -50970"/>
              <a:gd name="adj2" fmla="val 6816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Verdana" pitchFamily="34" charset="0"/>
                <a:ea typeface="黑体" pitchFamily="49" charset="-122"/>
              </a:rPr>
              <a:t>一般业务人员：通用付款管理</a:t>
            </a:r>
            <a:r>
              <a:rPr lang="en-US" altLang="zh-CN" sz="1400" dirty="0">
                <a:latin typeface="Verdana" pitchFamily="34" charset="0"/>
                <a:ea typeface="黑体" pitchFamily="49" charset="-122"/>
              </a:rPr>
              <a:t>——</a:t>
            </a:r>
            <a:r>
              <a:rPr lang="zh-CN" altLang="en-US" sz="1400" dirty="0">
                <a:latin typeface="Verdana" pitchFamily="34" charset="0"/>
                <a:ea typeface="黑体" pitchFamily="49" charset="-122"/>
              </a:rPr>
              <a:t>默认权限、创建文档权限、合同台账</a:t>
            </a:r>
            <a:r>
              <a:rPr lang="en-US" altLang="zh-CN" sz="1400" dirty="0">
                <a:latin typeface="Verdana" pitchFamily="34" charset="0"/>
                <a:ea typeface="黑体" pitchFamily="49" charset="-122"/>
              </a:rPr>
              <a:t>——</a:t>
            </a:r>
            <a:r>
              <a:rPr lang="zh-CN" altLang="en-US" sz="1400" dirty="0">
                <a:latin typeface="Verdana" pitchFamily="34" charset="0"/>
                <a:ea typeface="黑体" pitchFamily="49" charset="-122"/>
              </a:rPr>
              <a:t>新建权限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财务人员：除业务人员之外的，、阅读文档模块管理员：一般赋予所有权限</a:t>
            </a:r>
            <a:endParaRPr lang="en-US" altLang="zh-CN" sz="1400" dirty="0">
              <a:latin typeface="Verdana" pitchFamily="34" charset="0"/>
              <a:ea typeface="黑体" pitchFamily="49" charset="-122"/>
            </a:endParaRPr>
          </a:p>
          <a:p>
            <a:r>
              <a:rPr lang="zh-CN" altLang="en-US" sz="1400" dirty="0">
                <a:latin typeface="Verdana" pitchFamily="34" charset="0"/>
                <a:ea typeface="黑体" pitchFamily="49" charset="-122"/>
              </a:rPr>
              <a:t>角色权限请参考权限梳理</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095374"/>
            <a:ext cx="7354887" cy="425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2787600515"/>
              </p:ext>
            </p:extLst>
          </p:nvPr>
        </p:nvGraphicFramePr>
        <p:xfrm>
          <a:off x="10006067" y="3060372"/>
          <a:ext cx="914400" cy="828675"/>
        </p:xfrm>
        <a:graphic>
          <a:graphicData uri="http://schemas.openxmlformats.org/presentationml/2006/ole">
            <mc:AlternateContent xmlns:mc="http://schemas.openxmlformats.org/markup-compatibility/2006">
              <mc:Choice xmlns:v="urn:schemas-microsoft-com:vml" Requires="v">
                <p:oleObj spid="_x0000_s7199" name="演示文稿" showAsIcon="1" r:id="rId4" imgW="914400" imgH="828720" progId="PowerPoint.Show.12">
                  <p:embed/>
                </p:oleObj>
              </mc:Choice>
              <mc:Fallback>
                <p:oleObj name="演示文稿" showAsIcon="1" r:id="rId4" imgW="914400" imgH="828720" progId="PowerPoint.Show.12">
                  <p:embed/>
                  <p:pic>
                    <p:nvPicPr>
                      <p:cNvPr id="0" name=""/>
                      <p:cNvPicPr/>
                      <p:nvPr/>
                    </p:nvPicPr>
                    <p:blipFill>
                      <a:blip r:embed="rId5"/>
                      <a:stretch>
                        <a:fillRect/>
                      </a:stretch>
                    </p:blipFill>
                    <p:spPr>
                      <a:xfrm>
                        <a:off x="10006067" y="3060372"/>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4169428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144" y="439905"/>
            <a:ext cx="2884070" cy="361548"/>
          </a:xfrm>
          <a:prstGeom prst="rect">
            <a:avLst/>
          </a:prstGeom>
        </p:spPr>
      </p:pic>
      <p:sp>
        <p:nvSpPr>
          <p:cNvPr id="3" name="矩形 2"/>
          <p:cNvSpPr/>
          <p:nvPr/>
        </p:nvSpPr>
        <p:spPr>
          <a:xfrm>
            <a:off x="3228898" y="3037673"/>
            <a:ext cx="5662246" cy="923330"/>
          </a:xfrm>
          <a:prstGeom prst="rect">
            <a:avLst/>
          </a:prstGeom>
          <a:noFill/>
        </p:spPr>
        <p:txBody>
          <a:bodyPr wrap="square" lIns="91440" tIns="45720" rIns="91440" bIns="45720">
            <a:spAutoFit/>
          </a:bodyPr>
          <a:lstStyle/>
          <a:p>
            <a:pPr algn="ctr"/>
            <a:r>
              <a:rPr lang="zh-CN" altLang="en-US" sz="5400" b="1" i="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cs typeface="黑体" charset="0"/>
              </a:rPr>
              <a:t>谢谢！</a:t>
            </a:r>
            <a:endParaRPr lang="zh-CN" altLang="en-US" sz="5400" b="1" i="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62899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43" y="2058678"/>
            <a:ext cx="11574463"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a:spLocks noGrp="1"/>
          </p:cNvSpPr>
          <p:nvPr>
            <p:ph type="ctrTitle" sz="quarter"/>
          </p:nvPr>
        </p:nvSpPr>
        <p:spPr>
          <a:xfrm>
            <a:off x="138545" y="286270"/>
            <a:ext cx="9045676" cy="641985"/>
          </a:xfrm>
        </p:spPr>
        <p:txBody>
          <a:bodyPr/>
          <a:lstStyle/>
          <a:p>
            <a:pPr marL="0" indent="0" algn="l">
              <a:buNone/>
            </a:pPr>
            <a:r>
              <a:rPr lang="zh-CN" altLang="en-US" sz="2800" dirty="0"/>
              <a:t>第一章：费控基础数据建立</a:t>
            </a:r>
            <a:r>
              <a:rPr lang="zh-CN" altLang="en-US" sz="1600" dirty="0"/>
              <a:t>：记账公司相关基础数据</a:t>
            </a:r>
            <a:r>
              <a:rPr lang="en-US" altLang="zh-CN" sz="1600" dirty="0"/>
              <a:t>-</a:t>
            </a:r>
            <a:r>
              <a:rPr lang="zh-CN" altLang="en-US" sz="1600" dirty="0"/>
              <a:t>会计科目</a:t>
            </a:r>
            <a:endParaRPr lang="zh-CN" altLang="en-US" sz="2800"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221" y="286270"/>
            <a:ext cx="2884070" cy="361548"/>
          </a:xfrm>
          <a:prstGeom prst="rect">
            <a:avLst/>
          </a:prstGeom>
        </p:spPr>
      </p:pic>
      <p:cxnSp>
        <p:nvCxnSpPr>
          <p:cNvPr id="24" name="直接箭头连接符 23"/>
          <p:cNvCxnSpPr/>
          <p:nvPr/>
        </p:nvCxnSpPr>
        <p:spPr bwMode="auto">
          <a:xfrm flipV="1">
            <a:off x="4062550" y="4785395"/>
            <a:ext cx="235128" cy="722742"/>
          </a:xfrm>
          <a:prstGeom prst="straightConnector1">
            <a:avLst/>
          </a:prstGeom>
          <a:ln>
            <a:solidFill>
              <a:srgbClr val="FF0000"/>
            </a:solidFill>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8" name="矩形 27"/>
          <p:cNvSpPr/>
          <p:nvPr/>
        </p:nvSpPr>
        <p:spPr bwMode="auto">
          <a:xfrm>
            <a:off x="1514422" y="6033229"/>
            <a:ext cx="5096256" cy="536448"/>
          </a:xfrm>
          <a:prstGeom prst="rect">
            <a:avLst/>
          </a:prstGeom>
          <a:solidFill>
            <a:srgbClr val="82CA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charset="0"/>
                <a:ea typeface="ＭＳ Ｐゴシック" charset="-128"/>
                <a:cs typeface="ＭＳ Ｐゴシック" charset="-128"/>
              </a:rPr>
              <a:t>对应的是会计科目的辅助核算属性</a:t>
            </a:r>
          </a:p>
        </p:txBody>
      </p:sp>
      <p:cxnSp>
        <p:nvCxnSpPr>
          <p:cNvPr id="29" name="直接箭头连接符 28"/>
          <p:cNvCxnSpPr/>
          <p:nvPr/>
        </p:nvCxnSpPr>
        <p:spPr bwMode="auto">
          <a:xfrm>
            <a:off x="1004809" y="5747520"/>
            <a:ext cx="509613" cy="280416"/>
          </a:xfrm>
          <a:prstGeom prst="straightConnector1">
            <a:avLst/>
          </a:prstGeom>
          <a:ln>
            <a:solidFill>
              <a:srgbClr val="FF0000"/>
            </a:solidFill>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3" name="圆角矩形 22"/>
          <p:cNvSpPr/>
          <p:nvPr/>
        </p:nvSpPr>
        <p:spPr>
          <a:xfrm>
            <a:off x="4297678" y="4563326"/>
            <a:ext cx="7519528" cy="692332"/>
          </a:xfrm>
          <a:prstGeom prst="roundRec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会计科目“项目”勾选后，对应费用类型填单（报销单）提交时会校验主表单中的“相关核算项目”为必填</a:t>
            </a:r>
          </a:p>
        </p:txBody>
      </p:sp>
      <p:sp>
        <p:nvSpPr>
          <p:cNvPr id="25" name="矩形标注 24"/>
          <p:cNvSpPr/>
          <p:nvPr/>
        </p:nvSpPr>
        <p:spPr>
          <a:xfrm>
            <a:off x="1514421" y="1184856"/>
            <a:ext cx="3276519" cy="612648"/>
          </a:xfrm>
          <a:prstGeom prst="wedgeRectCallout">
            <a:avLst/>
          </a:prstGeom>
          <a:solidFill>
            <a:srgbClr val="82CA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注：可新建可导入</a:t>
            </a:r>
          </a:p>
        </p:txBody>
      </p:sp>
    </p:spTree>
    <p:extLst>
      <p:ext uri="{BB962C8B-B14F-4D97-AF65-F5344CB8AC3E}">
        <p14:creationId xmlns:p14="http://schemas.microsoft.com/office/powerpoint/2010/main" val="3100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circle(in)">
                                      <p:cBhvr>
                                        <p:cTn id="7" dur="2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circle(in)">
                                      <p:cBhvr>
                                        <p:cTn id="27" dur="2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circle(in)">
                                      <p:cBhvr>
                                        <p:cTn id="32"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animBg="1"/>
      <p:bldP spid="25" grpId="0" animBg="1"/>
    </p:bld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11368</TotalTime>
  <Words>5865</Words>
  <Application>Microsoft Office PowerPoint</Application>
  <PresentationFormat>宽屏</PresentationFormat>
  <Paragraphs>494</Paragraphs>
  <Slides>83</Slides>
  <Notes>8</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104" baseType="lpstr">
      <vt:lpstr>Hei</vt:lpstr>
      <vt:lpstr>MS PGothic</vt:lpstr>
      <vt:lpstr>MS PGothic</vt:lpstr>
      <vt:lpstr>方正姚体</vt:lpstr>
      <vt:lpstr>仿宋</vt:lpstr>
      <vt:lpstr>黑体</vt:lpstr>
      <vt:lpstr>黑体-简 细体</vt:lpstr>
      <vt:lpstr>华文细黑</vt:lpstr>
      <vt:lpstr>楷体</vt:lpstr>
      <vt:lpstr>宋体</vt:lpstr>
      <vt:lpstr>微软雅黑</vt:lpstr>
      <vt:lpstr>Arial</vt:lpstr>
      <vt:lpstr>Calibri</vt:lpstr>
      <vt:lpstr>Georgia</vt:lpstr>
      <vt:lpstr>Rockwell</vt:lpstr>
      <vt:lpstr>Times New Roman</vt:lpstr>
      <vt:lpstr>Trebuchet MS</vt:lpstr>
      <vt:lpstr>Verdana</vt:lpstr>
      <vt:lpstr>Wingdings</vt:lpstr>
      <vt:lpstr>气流</vt:lpstr>
      <vt:lpstr>演示文稿</vt:lpstr>
      <vt:lpstr>PowerPoint 演示文稿</vt:lpstr>
      <vt:lpstr>PowerPoint 演示文稿</vt:lpstr>
      <vt:lpstr>PowerPoint 演示文稿</vt:lpstr>
      <vt:lpstr>第一章：费控基础数据建立：公共信息 </vt:lpstr>
      <vt:lpstr>PowerPoint 演示文稿</vt:lpstr>
      <vt:lpstr>第五章   费控基础数据建立</vt:lpstr>
      <vt:lpstr>第一章：费控基础数据建立：记账公司相关基础数据 </vt:lpstr>
      <vt:lpstr>第一章：费控基础数据建立：记账公司相关基础数据-成本中心 </vt:lpstr>
      <vt:lpstr>第一章：费控基础数据建立：记账公司相关基础数据-会计科目</vt:lpstr>
      <vt:lpstr>第一章：费控基础数据建立：记账公司相关基础数据-费用类型</vt:lpstr>
      <vt:lpstr>费用报销基础设置—费用类型+预算归属部门属性=预算科目</vt:lpstr>
      <vt:lpstr>PowerPoint 演示文稿</vt:lpstr>
      <vt:lpstr>第一章：费控基础数据建立：记账公司相关基础数据-出差地域类别</vt:lpstr>
      <vt:lpstr>第一章：费控基础数据建立：记账公司相关基础数据-职级</vt:lpstr>
      <vt:lpstr>第一章：费控基础数据建立：记账公司相关基础数据-费用标准分类</vt:lpstr>
      <vt:lpstr>第一章：费控基础数据建立：记账公司相关基础数据-费用标准数据</vt:lpstr>
      <vt:lpstr>第一章：费控基础数据建立：基础数据模块SYS权限</vt:lpstr>
      <vt:lpstr>第二章   预算管理</vt:lpstr>
      <vt:lpstr>第二章   预算管理  预算分类设置</vt:lpstr>
      <vt:lpstr>第二章   预算管理  预算分类设置</vt:lpstr>
      <vt:lpstr>第二章   预算管理</vt:lpstr>
      <vt:lpstr>第二章   预算管理  预算导入</vt:lpstr>
      <vt:lpstr>第二章   预算管理  预算导入</vt:lpstr>
      <vt:lpstr>第二章   预算管理   预算导入</vt:lpstr>
      <vt:lpstr>第二章   预算管理  预算导入</vt:lpstr>
      <vt:lpstr>第二章   预算管理</vt:lpstr>
      <vt:lpstr>第二章   预算管理  预算调整  需要流程审批</vt:lpstr>
      <vt:lpstr>第二章   预算管理  预算调整（需要流程审批）</vt:lpstr>
      <vt:lpstr>第二章   预算管理  预算调整</vt:lpstr>
      <vt:lpstr>第二章   预算管理  修改可阅读者权限</vt:lpstr>
      <vt:lpstr>第二章   预算管理  暂停、关闭、重启预算</vt:lpstr>
      <vt:lpstr>第二章：预算关联：预算模块SYS权限</vt:lpstr>
      <vt:lpstr>第三章   事前类别及流程维护</vt:lpstr>
      <vt:lpstr>第三章   事前类别及流程维护</vt:lpstr>
      <vt:lpstr>第三章   事前类别及流程维护</vt:lpstr>
      <vt:lpstr>第三章   事前类别及流程维护</vt:lpstr>
      <vt:lpstr>第三章   事前类别及流程维护</vt:lpstr>
      <vt:lpstr>第三章   事前类别及流程维护</vt:lpstr>
      <vt:lpstr>第三章   事前类别及流程维护</vt:lpstr>
      <vt:lpstr>第三章   事前类别及流程维护  附加选项</vt:lpstr>
      <vt:lpstr>第三章   事前类别及流程维护</vt:lpstr>
      <vt:lpstr>第三章   事前申请   申请单据功能</vt:lpstr>
      <vt:lpstr>第三章   事前申请   申请单据功能</vt:lpstr>
      <vt:lpstr>第三章：事前申请：事前模块SYS权限</vt:lpstr>
      <vt:lpstr>第四章   通用费用报销   报销类别设置</vt:lpstr>
      <vt:lpstr>第三章   报销类别及流程维护  附加选项</vt:lpstr>
      <vt:lpstr>第四章   通用费用报销</vt:lpstr>
      <vt:lpstr>第四章   通用费用报销</vt:lpstr>
      <vt:lpstr>第四章   通用费用报销</vt:lpstr>
      <vt:lpstr>第四章   通用费用报销   日常报销</vt:lpstr>
      <vt:lpstr>第四章   通用费用报销   待摊报销</vt:lpstr>
      <vt:lpstr>第四章   通用费用报销</vt:lpstr>
      <vt:lpstr>第四章   通用费用报销   部门间分摊</vt:lpstr>
      <vt:lpstr>第四章   通用费用报销   公司间分摊</vt:lpstr>
      <vt:lpstr>第四章   通用费用报销   审批节点-付款</vt:lpstr>
      <vt:lpstr>第四章   通用费用报销   审批节点-制证记账</vt:lpstr>
      <vt:lpstr>第四章   通用费用报销   审批节点-制证记账</vt:lpstr>
      <vt:lpstr>第四章   通用费用报销   费用调整</vt:lpstr>
      <vt:lpstr>第四章   通用费用报销</vt:lpstr>
      <vt:lpstr>第四章：通用费用报销   报销模块SYS权限</vt:lpstr>
      <vt:lpstr>第五章   借还款</vt:lpstr>
      <vt:lpstr>第五章   借付款</vt:lpstr>
      <vt:lpstr>第五章   借还款</vt:lpstr>
      <vt:lpstr>第五章   借还款   借款控制</vt:lpstr>
      <vt:lpstr>第五章   借还款</vt:lpstr>
      <vt:lpstr>第五章   借还款   修改权限、查看预算</vt:lpstr>
      <vt:lpstr>第五章   借还款   财务核准操作（制证记账与报销一致）</vt:lpstr>
      <vt:lpstr>第五章   借还款   借款转移</vt:lpstr>
      <vt:lpstr>第五章   借还款   还款核销</vt:lpstr>
      <vt:lpstr>第五章：借还款   借款模块SYS权限</vt:lpstr>
      <vt:lpstr>第六章   通用付款</vt:lpstr>
      <vt:lpstr>第六章   通用付款  后台配置</vt:lpstr>
      <vt:lpstr>第六章   通用付款   后台设置</vt:lpstr>
      <vt:lpstr>第六章   通用付款    模板设置   </vt:lpstr>
      <vt:lpstr>第六章   通用付款   合同台账 </vt:lpstr>
      <vt:lpstr>第六章   通用付款   合同台账</vt:lpstr>
      <vt:lpstr>第六章   通用付款   不关联预算不关联合同的付款</vt:lpstr>
      <vt:lpstr>第六章   通用付款   关联预算关联合同的预付款</vt:lpstr>
      <vt:lpstr>第六章   通用付款   关联预算关联合同的付款（非预付款）</vt:lpstr>
      <vt:lpstr>第六章   通用付款</vt:lpstr>
      <vt:lpstr>第六章   通用付款</vt:lpstr>
      <vt:lpstr>第五章：借还款   借款模块SYS权限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王兵</dc:creator>
  <cp:lastModifiedBy>王兵</cp:lastModifiedBy>
  <cp:revision>1394</cp:revision>
  <cp:lastPrinted>2008-03-18T06:08:07Z</cp:lastPrinted>
  <dcterms:created xsi:type="dcterms:W3CDTF">2013-11-25T01:47:03Z</dcterms:created>
  <dcterms:modified xsi:type="dcterms:W3CDTF">2017-03-10T09:09:10Z</dcterms:modified>
</cp:coreProperties>
</file>